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1" r:id="rId1"/>
  </p:sldMasterIdLst>
  <p:notesMasterIdLst>
    <p:notesMasterId r:id="rId85"/>
  </p:notesMasterIdLst>
  <p:handoutMasterIdLst>
    <p:handoutMasterId r:id="rId86"/>
  </p:handoutMasterIdLst>
  <p:sldIdLst>
    <p:sldId id="336" r:id="rId2"/>
    <p:sldId id="650" r:id="rId3"/>
    <p:sldId id="505" r:id="rId4"/>
    <p:sldId id="504" r:id="rId5"/>
    <p:sldId id="501" r:id="rId6"/>
    <p:sldId id="503" r:id="rId7"/>
    <p:sldId id="492" r:id="rId8"/>
    <p:sldId id="485" r:id="rId9"/>
    <p:sldId id="507" r:id="rId10"/>
    <p:sldId id="508" r:id="rId11"/>
    <p:sldId id="497" r:id="rId12"/>
    <p:sldId id="554" r:id="rId13"/>
    <p:sldId id="587" r:id="rId14"/>
    <p:sldId id="588" r:id="rId15"/>
    <p:sldId id="594" r:id="rId16"/>
    <p:sldId id="633" r:id="rId17"/>
    <p:sldId id="634" r:id="rId18"/>
    <p:sldId id="635" r:id="rId19"/>
    <p:sldId id="628" r:id="rId20"/>
    <p:sldId id="636" r:id="rId21"/>
    <p:sldId id="637" r:id="rId22"/>
    <p:sldId id="656" r:id="rId23"/>
    <p:sldId id="585" r:id="rId24"/>
    <p:sldId id="584" r:id="rId25"/>
    <p:sldId id="583" r:id="rId26"/>
    <p:sldId id="596" r:id="rId27"/>
    <p:sldId id="524" r:id="rId28"/>
    <p:sldId id="611" r:id="rId29"/>
    <p:sldId id="589" r:id="rId30"/>
    <p:sldId id="592" r:id="rId31"/>
    <p:sldId id="597" r:id="rId32"/>
    <p:sldId id="590" r:id="rId33"/>
    <p:sldId id="591" r:id="rId34"/>
    <p:sldId id="593" r:id="rId35"/>
    <p:sldId id="657" r:id="rId36"/>
    <p:sldId id="537" r:id="rId37"/>
    <p:sldId id="533" r:id="rId38"/>
    <p:sldId id="534" r:id="rId39"/>
    <p:sldId id="535" r:id="rId40"/>
    <p:sldId id="536" r:id="rId41"/>
    <p:sldId id="598" r:id="rId42"/>
    <p:sldId id="547" r:id="rId43"/>
    <p:sldId id="528" r:id="rId44"/>
    <p:sldId id="529" r:id="rId45"/>
    <p:sldId id="538" r:id="rId46"/>
    <p:sldId id="599" r:id="rId47"/>
    <p:sldId id="600" r:id="rId48"/>
    <p:sldId id="601" r:id="rId49"/>
    <p:sldId id="602" r:id="rId50"/>
    <p:sldId id="603" r:id="rId51"/>
    <p:sldId id="604" r:id="rId52"/>
    <p:sldId id="605" r:id="rId53"/>
    <p:sldId id="606" r:id="rId54"/>
    <p:sldId id="607" r:id="rId55"/>
    <p:sldId id="608" r:id="rId56"/>
    <p:sldId id="609" r:id="rId57"/>
    <p:sldId id="610" r:id="rId58"/>
    <p:sldId id="495" r:id="rId59"/>
    <p:sldId id="651" r:id="rId60"/>
    <p:sldId id="652" r:id="rId61"/>
    <p:sldId id="653" r:id="rId62"/>
    <p:sldId id="654" r:id="rId63"/>
    <p:sldId id="655" r:id="rId64"/>
    <p:sldId id="647" r:id="rId65"/>
    <p:sldId id="648" r:id="rId66"/>
    <p:sldId id="619" r:id="rId67"/>
    <p:sldId id="620" r:id="rId68"/>
    <p:sldId id="643" r:id="rId69"/>
    <p:sldId id="644" r:id="rId70"/>
    <p:sldId id="645" r:id="rId71"/>
    <p:sldId id="646" r:id="rId72"/>
    <p:sldId id="621" r:id="rId73"/>
    <p:sldId id="622" r:id="rId74"/>
    <p:sldId id="623" r:id="rId75"/>
    <p:sldId id="625" r:id="rId76"/>
    <p:sldId id="626" r:id="rId77"/>
    <p:sldId id="627" r:id="rId78"/>
    <p:sldId id="612" r:id="rId79"/>
    <p:sldId id="613" r:id="rId80"/>
    <p:sldId id="614" r:id="rId81"/>
    <p:sldId id="615" r:id="rId82"/>
    <p:sldId id="616" r:id="rId83"/>
    <p:sldId id="617" r:id="rId84"/>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03"/>
    <p:restoredTop sz="94629"/>
  </p:normalViewPr>
  <p:slideViewPr>
    <p:cSldViewPr>
      <p:cViewPr varScale="1">
        <p:scale>
          <a:sx n="153" d="100"/>
          <a:sy n="153" d="100"/>
        </p:scale>
        <p:origin x="26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2724"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02" name="Rectangle 2">
            <a:extLst>
              <a:ext uri="{FF2B5EF4-FFF2-40B4-BE49-F238E27FC236}">
                <a16:creationId xmlns:a16="http://schemas.microsoft.com/office/drawing/2014/main" id="{905821B3-E5FF-7A4E-A50D-4D77F53C0765}"/>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4998" tIns="47498" rIns="94998" bIns="47498" numCol="1" anchor="t" anchorCtr="0" compatLnSpc="1">
            <a:prstTxWarp prst="textNoShape">
              <a:avLst/>
            </a:prstTxWarp>
          </a:bodyPr>
          <a:lstStyle>
            <a:lvl1pPr eaLnBrk="1" hangingPunct="1">
              <a:defRPr sz="1300">
                <a:latin typeface="Arial" charset="0"/>
                <a:ea typeface="+mn-ea"/>
                <a:cs typeface="+mn-cs"/>
              </a:defRPr>
            </a:lvl1pPr>
          </a:lstStyle>
          <a:p>
            <a:pPr>
              <a:defRPr/>
            </a:pPr>
            <a:endParaRPr lang="en-US"/>
          </a:p>
        </p:txBody>
      </p:sp>
      <p:sp>
        <p:nvSpPr>
          <p:cNvPr id="614403" name="Rectangle 3">
            <a:extLst>
              <a:ext uri="{FF2B5EF4-FFF2-40B4-BE49-F238E27FC236}">
                <a16:creationId xmlns:a16="http://schemas.microsoft.com/office/drawing/2014/main" id="{C805454F-0EC1-7241-AF1D-F525D2E47B35}"/>
              </a:ext>
            </a:extLst>
          </p:cNvPr>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4998" tIns="47498" rIns="94998" bIns="47498" numCol="1" anchor="t" anchorCtr="0" compatLnSpc="1">
            <a:prstTxWarp prst="textNoShape">
              <a:avLst/>
            </a:prstTxWarp>
          </a:bodyPr>
          <a:lstStyle>
            <a:lvl1pPr algn="r" eaLnBrk="1" hangingPunct="1">
              <a:defRPr sz="1300">
                <a:latin typeface="Arial" charset="0"/>
                <a:ea typeface="+mn-ea"/>
                <a:cs typeface="+mn-cs"/>
              </a:defRPr>
            </a:lvl1pPr>
          </a:lstStyle>
          <a:p>
            <a:pPr>
              <a:defRPr/>
            </a:pPr>
            <a:endParaRPr lang="en-US"/>
          </a:p>
        </p:txBody>
      </p:sp>
      <p:sp>
        <p:nvSpPr>
          <p:cNvPr id="614404" name="Rectangle 4">
            <a:extLst>
              <a:ext uri="{FF2B5EF4-FFF2-40B4-BE49-F238E27FC236}">
                <a16:creationId xmlns:a16="http://schemas.microsoft.com/office/drawing/2014/main" id="{C5529130-3A3B-1046-984D-9FC2D6602E34}"/>
              </a:ext>
            </a:extLst>
          </p:cNvPr>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4998" tIns="47498" rIns="94998" bIns="47498" numCol="1" anchor="b" anchorCtr="0" compatLnSpc="1">
            <a:prstTxWarp prst="textNoShape">
              <a:avLst/>
            </a:prstTxWarp>
          </a:bodyPr>
          <a:lstStyle>
            <a:lvl1pPr eaLnBrk="1" hangingPunct="1">
              <a:defRPr sz="1300">
                <a:latin typeface="Arial" charset="0"/>
                <a:ea typeface="+mn-ea"/>
                <a:cs typeface="+mn-cs"/>
              </a:defRPr>
            </a:lvl1pPr>
          </a:lstStyle>
          <a:p>
            <a:pPr>
              <a:defRPr/>
            </a:pPr>
            <a:endParaRPr lang="en-US"/>
          </a:p>
        </p:txBody>
      </p:sp>
      <p:sp>
        <p:nvSpPr>
          <p:cNvPr id="614405" name="Rectangle 5">
            <a:extLst>
              <a:ext uri="{FF2B5EF4-FFF2-40B4-BE49-F238E27FC236}">
                <a16:creationId xmlns:a16="http://schemas.microsoft.com/office/drawing/2014/main" id="{9E8B7723-3FC7-BF4E-BB56-D9784E8450DA}"/>
              </a:ext>
            </a:extLst>
          </p:cNvPr>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4998" tIns="47498" rIns="94998" bIns="47498" numCol="1" anchor="b" anchorCtr="0" compatLnSpc="1">
            <a:prstTxWarp prst="textNoShape">
              <a:avLst/>
            </a:prstTxWarp>
          </a:bodyPr>
          <a:lstStyle>
            <a:lvl1pPr algn="r" eaLnBrk="1" hangingPunct="1">
              <a:defRPr sz="1300">
                <a:latin typeface="Arial" charset="0"/>
                <a:ea typeface="ＭＳ Ｐゴシック" charset="-128"/>
              </a:defRPr>
            </a:lvl1pPr>
          </a:lstStyle>
          <a:p>
            <a:pPr>
              <a:defRPr/>
            </a:pPr>
            <a:fld id="{317B5F80-30DB-5F48-AEAB-48583B08D67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482" name="Rectangle 2">
            <a:extLst>
              <a:ext uri="{FF2B5EF4-FFF2-40B4-BE49-F238E27FC236}">
                <a16:creationId xmlns:a16="http://schemas.microsoft.com/office/drawing/2014/main" id="{EEC50C0B-5BD8-524D-AB2F-BDABCF8E70C7}"/>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4998" tIns="47498" rIns="94998" bIns="47498" numCol="1" anchor="t" anchorCtr="0" compatLnSpc="1">
            <a:prstTxWarp prst="textNoShape">
              <a:avLst/>
            </a:prstTxWarp>
          </a:bodyPr>
          <a:lstStyle>
            <a:lvl1pPr eaLnBrk="1" hangingPunct="1">
              <a:defRPr sz="1300">
                <a:latin typeface="Arial" charset="0"/>
                <a:ea typeface="+mn-ea"/>
                <a:cs typeface="+mn-cs"/>
              </a:defRPr>
            </a:lvl1pPr>
          </a:lstStyle>
          <a:p>
            <a:pPr>
              <a:defRPr/>
            </a:pPr>
            <a:endParaRPr lang="en-US"/>
          </a:p>
        </p:txBody>
      </p:sp>
      <p:sp>
        <p:nvSpPr>
          <p:cNvPr id="532483" name="Rectangle 3">
            <a:extLst>
              <a:ext uri="{FF2B5EF4-FFF2-40B4-BE49-F238E27FC236}">
                <a16:creationId xmlns:a16="http://schemas.microsoft.com/office/drawing/2014/main" id="{F723F2E1-7C7C-7E4A-8E0F-53B342AD70EF}"/>
              </a:ext>
            </a:extLst>
          </p:cNvPr>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4998" tIns="47498" rIns="94998" bIns="47498" numCol="1" anchor="t" anchorCtr="0" compatLnSpc="1">
            <a:prstTxWarp prst="textNoShape">
              <a:avLst/>
            </a:prstTxWarp>
          </a:bodyPr>
          <a:lstStyle>
            <a:lvl1pPr algn="r" eaLnBrk="1" hangingPunct="1">
              <a:defRPr sz="1300">
                <a:latin typeface="Arial" charset="0"/>
                <a:ea typeface="+mn-ea"/>
                <a:cs typeface="+mn-cs"/>
              </a:defRPr>
            </a:lvl1pPr>
          </a:lstStyle>
          <a:p>
            <a:pPr>
              <a:defRPr/>
            </a:pPr>
            <a:endParaRPr lang="en-US"/>
          </a:p>
        </p:txBody>
      </p:sp>
      <p:sp>
        <p:nvSpPr>
          <p:cNvPr id="2052" name="Rectangle 4">
            <a:extLst>
              <a:ext uri="{FF2B5EF4-FFF2-40B4-BE49-F238E27FC236}">
                <a16:creationId xmlns:a16="http://schemas.microsoft.com/office/drawing/2014/main" id="{116BA00E-3FE6-E948-B318-64049BF874F8}"/>
              </a:ext>
            </a:extLst>
          </p:cNvPr>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485" name="Rectangle 5">
            <a:extLst>
              <a:ext uri="{FF2B5EF4-FFF2-40B4-BE49-F238E27FC236}">
                <a16:creationId xmlns:a16="http://schemas.microsoft.com/office/drawing/2014/main" id="{EFAFE69C-BA52-394D-93FE-11BDAEC9EE5F}"/>
              </a:ext>
            </a:extLst>
          </p:cNvPr>
          <p:cNvSpPr>
            <a:spLocks noGrp="1" noChangeArrowheads="1"/>
          </p:cNvSpPr>
          <p:nvPr>
            <p:ph type="body" sz="quarter" idx="3"/>
          </p:nvPr>
        </p:nvSpPr>
        <p:spPr bwMode="auto">
          <a:xfrm>
            <a:off x="731838" y="4559300"/>
            <a:ext cx="5851525" cy="4322763"/>
          </a:xfrm>
          <a:prstGeom prst="rect">
            <a:avLst/>
          </a:prstGeom>
          <a:noFill/>
          <a:ln w="9525">
            <a:noFill/>
            <a:miter lim="800000"/>
            <a:headEnd/>
            <a:tailEnd/>
          </a:ln>
          <a:effectLst/>
        </p:spPr>
        <p:txBody>
          <a:bodyPr vert="horz" wrap="square" lIns="94998" tIns="47498" rIns="94998" bIns="4749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486" name="Rectangle 6">
            <a:extLst>
              <a:ext uri="{FF2B5EF4-FFF2-40B4-BE49-F238E27FC236}">
                <a16:creationId xmlns:a16="http://schemas.microsoft.com/office/drawing/2014/main" id="{94E06DF8-4B60-E344-B5C7-9985709D2A09}"/>
              </a:ext>
            </a:extLst>
          </p:cNvPr>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4998" tIns="47498" rIns="94998" bIns="47498" numCol="1" anchor="b" anchorCtr="0" compatLnSpc="1">
            <a:prstTxWarp prst="textNoShape">
              <a:avLst/>
            </a:prstTxWarp>
          </a:bodyPr>
          <a:lstStyle>
            <a:lvl1pPr eaLnBrk="1" hangingPunct="1">
              <a:defRPr sz="1300">
                <a:latin typeface="Arial" charset="0"/>
                <a:ea typeface="+mn-ea"/>
                <a:cs typeface="+mn-cs"/>
              </a:defRPr>
            </a:lvl1pPr>
          </a:lstStyle>
          <a:p>
            <a:pPr>
              <a:defRPr/>
            </a:pPr>
            <a:endParaRPr lang="en-US"/>
          </a:p>
        </p:txBody>
      </p:sp>
      <p:sp>
        <p:nvSpPr>
          <p:cNvPr id="532487" name="Rectangle 7">
            <a:extLst>
              <a:ext uri="{FF2B5EF4-FFF2-40B4-BE49-F238E27FC236}">
                <a16:creationId xmlns:a16="http://schemas.microsoft.com/office/drawing/2014/main" id="{522E2171-6908-1C4C-8082-A7FC2F1E334E}"/>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4998" tIns="47498" rIns="94998" bIns="47498" numCol="1" anchor="b" anchorCtr="0" compatLnSpc="1">
            <a:prstTxWarp prst="textNoShape">
              <a:avLst/>
            </a:prstTxWarp>
          </a:bodyPr>
          <a:lstStyle>
            <a:lvl1pPr algn="r" eaLnBrk="1" hangingPunct="1">
              <a:defRPr sz="1300">
                <a:latin typeface="Arial" charset="0"/>
                <a:ea typeface="ＭＳ Ｐゴシック" charset="-128"/>
              </a:defRPr>
            </a:lvl1pPr>
          </a:lstStyle>
          <a:p>
            <a:pPr>
              <a:defRPr/>
            </a:pPr>
            <a:fld id="{38AE6F5D-CC12-854C-8390-8C837A74AD2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DEF5498D-0FE9-1842-9A2A-D9C01A014472}"/>
              </a:ext>
            </a:extLst>
          </p:cNvPr>
          <p:cNvSpPr>
            <a:spLocks noGrp="1" noRot="1" noChangeAspect="1" noChangeArrowheads="1" noTextEdit="1"/>
          </p:cNvSpPr>
          <p:nvPr>
            <p:ph type="sldImg"/>
          </p:nvPr>
        </p:nvSpPr>
        <p:spPr>
          <a:ln/>
        </p:spPr>
      </p:sp>
      <p:sp>
        <p:nvSpPr>
          <p:cNvPr id="16386" name="Notes Placeholder 2">
            <a:extLst>
              <a:ext uri="{FF2B5EF4-FFF2-40B4-BE49-F238E27FC236}">
                <a16:creationId xmlns:a16="http://schemas.microsoft.com/office/drawing/2014/main" id="{6DC0E1D7-ACF1-1049-AE29-410F3B274E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LINPACK</a:t>
            </a:r>
            <a:r>
              <a:rPr lang="en-US" altLang="en-US">
                <a:latin typeface="Arial" panose="020B0604020202020204" pitchFamily="34" charset="0"/>
                <a:ea typeface="ＭＳ Ｐゴシック" panose="020B0600070205080204" pitchFamily="34" charset="-128"/>
              </a:rPr>
              <a:t> is a software </a:t>
            </a:r>
            <a:r>
              <a:rPr lang="en-US" altLang="en-US" u="sng">
                <a:latin typeface="Arial" panose="020B0604020202020204" pitchFamily="34" charset="0"/>
                <a:ea typeface="ＭＳ Ｐゴシック" panose="020B0600070205080204" pitchFamily="34" charset="-128"/>
              </a:rPr>
              <a:t>library for performing numericallinear algebra on digital computers. It was written in Fortran. </a:t>
            </a:r>
            <a:r>
              <a:rPr lang="en-US" altLang="en-US">
                <a:latin typeface="Arial" panose="020B0604020202020204" pitchFamily="34" charset="0"/>
                <a:ea typeface="ＭＳ Ｐゴシック" panose="020B0600070205080204" pitchFamily="34" charset="-128"/>
              </a:rPr>
              <a:t>and was intended for use on </a:t>
            </a:r>
            <a:r>
              <a:rPr lang="en-US" altLang="en-US" u="sng">
                <a:latin typeface="Arial" panose="020B0604020202020204" pitchFamily="34" charset="0"/>
                <a:ea typeface="ＭＳ Ｐゴシック" panose="020B0600070205080204" pitchFamily="34" charset="-128"/>
              </a:rPr>
              <a:t>supercomputers in the 1970s and early 1980s.</a:t>
            </a:r>
            <a:endParaRPr lang="en-US" altLang="en-US">
              <a:latin typeface="Arial" panose="020B0604020202020204" pitchFamily="34" charset="0"/>
              <a:ea typeface="ＭＳ Ｐゴシック" panose="020B0600070205080204" pitchFamily="34" charset="-128"/>
            </a:endParaRPr>
          </a:p>
        </p:txBody>
      </p:sp>
      <p:sp>
        <p:nvSpPr>
          <p:cNvPr id="16387" name="Slide Number Placeholder 3">
            <a:extLst>
              <a:ext uri="{FF2B5EF4-FFF2-40B4-BE49-F238E27FC236}">
                <a16:creationId xmlns:a16="http://schemas.microsoft.com/office/drawing/2014/main" id="{A5610678-9361-9D45-BDEE-95CD318048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131DCBF-C4ED-004C-B0D9-968CDB994735}" type="slidenum">
              <a:rPr lang="en-US" altLang="en-US" sz="1300" smtClean="0"/>
              <a:pPr>
                <a:spcBef>
                  <a:spcPct val="0"/>
                </a:spcBef>
              </a:pPr>
              <a:t>11</a:t>
            </a:fld>
            <a:endParaRPr lang="en-US" altLang="en-US"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a:extLst>
              <a:ext uri="{FF2B5EF4-FFF2-40B4-BE49-F238E27FC236}">
                <a16:creationId xmlns:a16="http://schemas.microsoft.com/office/drawing/2014/main" id="{3797B282-CBDF-4644-AD3A-C2450E619B91}"/>
              </a:ext>
            </a:extLst>
          </p:cNvPr>
          <p:cNvSpPr>
            <a:spLocks noGrp="1" noRot="1" noChangeAspect="1" noChangeArrowheads="1" noTextEdit="1"/>
          </p:cNvSpPr>
          <p:nvPr>
            <p:ph type="sldImg"/>
          </p:nvPr>
        </p:nvSpPr>
        <p:spPr>
          <a:ln/>
        </p:spPr>
      </p:sp>
      <p:sp>
        <p:nvSpPr>
          <p:cNvPr id="98306" name="Notes Placeholder 2">
            <a:extLst>
              <a:ext uri="{FF2B5EF4-FFF2-40B4-BE49-F238E27FC236}">
                <a16:creationId xmlns:a16="http://schemas.microsoft.com/office/drawing/2014/main" id="{6E974C67-B638-3948-AFBA-B37D7FADC1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--interactive (-i) – send stdin to the process.</a:t>
            </a:r>
          </a:p>
          <a:p>
            <a:r>
              <a:rPr lang="en-US" altLang="en-US">
                <a:latin typeface="Arial" panose="020B0604020202020204" pitchFamily="34" charset="0"/>
                <a:ea typeface="ＭＳ Ｐゴシック" panose="020B0600070205080204" pitchFamily="34" charset="-128"/>
              </a:rPr>
              <a:t>-tty (-t) – tell the process that a terminal is present. This affects how the process outputs data and how it treats signals such as (Ctrl-C).</a:t>
            </a:r>
          </a:p>
          <a:p>
            <a:r>
              <a:rPr lang="en-US" altLang="en-US">
                <a:latin typeface="Arial" panose="020B0604020202020204" pitchFamily="34" charset="0"/>
                <a:ea typeface="ＭＳ Ｐゴシック" panose="020B0600070205080204" pitchFamily="34" charset="-128"/>
              </a:rPr>
              <a:t>--rm – remove the container on exit.</a:t>
            </a:r>
          </a:p>
          <a:p>
            <a:r>
              <a:rPr lang="en-US" altLang="en-US">
                <a:latin typeface="Arial" panose="020B0604020202020204" pitchFamily="34" charset="0"/>
                <a:ea typeface="ＭＳ Ｐゴシック" panose="020B0600070205080204" pitchFamily="34" charset="-128"/>
              </a:rPr>
              <a:t>ubuntu – use the ubuntu:latest image.</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--detached (-d) – Run in detached mode, you can attach again with docker attach</a:t>
            </a: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98307" name="Slide Number Placeholder 3">
            <a:extLst>
              <a:ext uri="{FF2B5EF4-FFF2-40B4-BE49-F238E27FC236}">
                <a16:creationId xmlns:a16="http://schemas.microsoft.com/office/drawing/2014/main" id="{95B8AF98-E886-C242-8749-2AEBBA0F25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0B2383A-A8E2-A149-9E57-C2B8A3961338}" type="slidenum">
              <a:rPr lang="en-US" altLang="en-US" sz="1300" smtClean="0"/>
              <a:pPr>
                <a:spcBef>
                  <a:spcPct val="0"/>
                </a:spcBef>
              </a:pPr>
              <a:t>39</a:t>
            </a:fld>
            <a:endParaRPr lang="en-US" altLang="en-US"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C381C7F4-1B04-3848-90E7-F808D88206A0}"/>
              </a:ext>
            </a:extLst>
          </p:cNvPr>
          <p:cNvSpPr>
            <a:spLocks noGrp="1" noRot="1" noChangeAspect="1" noChangeArrowheads="1" noTextEdit="1"/>
          </p:cNvSpPr>
          <p:nvPr>
            <p:ph type="sldImg"/>
          </p:nvPr>
        </p:nvSpPr>
        <p:spPr>
          <a:ln/>
        </p:spPr>
      </p:sp>
      <p:sp>
        <p:nvSpPr>
          <p:cNvPr id="100354" name="Notes Placeholder 2">
            <a:extLst>
              <a:ext uri="{FF2B5EF4-FFF2-40B4-BE49-F238E27FC236}">
                <a16:creationId xmlns:a16="http://schemas.microsoft.com/office/drawing/2014/main" id="{54B76FD2-EB81-D84A-B9CD-C91DD858BF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--interactive (-i) – send stdin to the process.</a:t>
            </a:r>
          </a:p>
          <a:p>
            <a:r>
              <a:rPr lang="en-US" altLang="en-US">
                <a:latin typeface="Arial" panose="020B0604020202020204" pitchFamily="34" charset="0"/>
                <a:ea typeface="ＭＳ Ｐゴシック" panose="020B0600070205080204" pitchFamily="34" charset="-128"/>
              </a:rPr>
              <a:t>-tty (-t) – tell the process that a terminal is present. This affects how the process outputs data and how it treats signals such as (Ctrl-C).</a:t>
            </a:r>
          </a:p>
          <a:p>
            <a:r>
              <a:rPr lang="en-US" altLang="en-US">
                <a:latin typeface="Arial" panose="020B0604020202020204" pitchFamily="34" charset="0"/>
                <a:ea typeface="ＭＳ Ｐゴシック" panose="020B0600070205080204" pitchFamily="34" charset="-128"/>
              </a:rPr>
              <a:t>--rm – remove the container on exit.</a:t>
            </a:r>
          </a:p>
          <a:p>
            <a:r>
              <a:rPr lang="en-US" altLang="en-US">
                <a:latin typeface="Arial" panose="020B0604020202020204" pitchFamily="34" charset="0"/>
                <a:ea typeface="ＭＳ Ｐゴシック" panose="020B0600070205080204" pitchFamily="34" charset="-128"/>
              </a:rPr>
              <a:t>ubuntu – use the ubuntu:latest image.</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--detached (-d) – Run in detached mode, you can attach again with docker attach</a:t>
            </a: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100355" name="Slide Number Placeholder 3">
            <a:extLst>
              <a:ext uri="{FF2B5EF4-FFF2-40B4-BE49-F238E27FC236}">
                <a16:creationId xmlns:a16="http://schemas.microsoft.com/office/drawing/2014/main" id="{09F6C8C3-DAD6-4549-920C-1E7EA48300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CABD9F3-8BF9-6F49-9D31-D386479BBF67}" type="slidenum">
              <a:rPr lang="en-US" altLang="en-US" sz="1300" smtClean="0"/>
              <a:pPr>
                <a:spcBef>
                  <a:spcPct val="0"/>
                </a:spcBef>
              </a:pPr>
              <a:t>40</a:t>
            </a:fld>
            <a:endParaRPr lang="en-US" altLang="en-US"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5" name="Rectangle 1">
            <a:extLst>
              <a:ext uri="{FF2B5EF4-FFF2-40B4-BE49-F238E27FC236}">
                <a16:creationId xmlns:a16="http://schemas.microsoft.com/office/drawing/2014/main" id="{57102A30-5AB7-0A4C-884D-A4715C398ABF}"/>
              </a:ext>
            </a:extLst>
          </p:cNvPr>
          <p:cNvSpPr>
            <a:spLocks noGrp="1" noRot="1" noChangeAspect="1" noChangeArrowheads="1" noTextEdit="1"/>
          </p:cNvSpPr>
          <p:nvPr>
            <p:ph type="sldImg"/>
          </p:nvPr>
        </p:nvSpPr>
        <p:spPr>
          <a:xfrm>
            <a:off x="1174750" y="695325"/>
            <a:ext cx="4635500" cy="3476625"/>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08547" name="Text Box 2">
            <a:extLst>
              <a:ext uri="{FF2B5EF4-FFF2-40B4-BE49-F238E27FC236}">
                <a16:creationId xmlns:a16="http://schemas.microsoft.com/office/drawing/2014/main" id="{707EE83A-9C51-BF4E-BF54-0BB4AF61C121}"/>
              </a:ext>
            </a:extLst>
          </p:cNvPr>
          <p:cNvSpPr>
            <a:spLocks noGrp="1" noChangeArrowheads="1"/>
          </p:cNvSpPr>
          <p:nvPr>
            <p:ph type="body" idx="1"/>
          </p:nvPr>
        </p:nvSpPr>
        <p:spPr>
          <a:xfrm>
            <a:off x="930275" y="4403725"/>
            <a:ext cx="512445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42" name="Rectangle 2">
            <a:extLst>
              <a:ext uri="{FF2B5EF4-FFF2-40B4-BE49-F238E27FC236}">
                <a16:creationId xmlns:a16="http://schemas.microsoft.com/office/drawing/2014/main" id="{6136B5FD-1002-7846-A19E-4403BEC057E8}"/>
              </a:ext>
            </a:extLst>
          </p:cNvPr>
          <p:cNvSpPr>
            <a:spLocks noGrp="1" noRot="1" noChangeAspect="1" noChangeArrowheads="1" noTextEdit="1"/>
          </p:cNvSpPr>
          <p:nvPr>
            <p:ph type="sldImg"/>
          </p:nvPr>
        </p:nvSpPr>
        <p:spPr>
          <a:xfrm>
            <a:off x="1174750" y="695325"/>
            <a:ext cx="4635500" cy="3476625"/>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10595" name="Text Box 3">
            <a:extLst>
              <a:ext uri="{FF2B5EF4-FFF2-40B4-BE49-F238E27FC236}">
                <a16:creationId xmlns:a16="http://schemas.microsoft.com/office/drawing/2014/main" id="{1A32E1A3-F4D0-E742-8AC0-846596092BA0}"/>
              </a:ext>
            </a:extLst>
          </p:cNvPr>
          <p:cNvSpPr>
            <a:spLocks noGrp="1" noChangeArrowheads="1"/>
          </p:cNvSpPr>
          <p:nvPr>
            <p:ph type="body" idx="1"/>
          </p:nvPr>
        </p:nvSpPr>
        <p:spPr>
          <a:xfrm>
            <a:off x="930275" y="4403725"/>
            <a:ext cx="512445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5" name="Rectangle 1">
            <a:extLst>
              <a:ext uri="{FF2B5EF4-FFF2-40B4-BE49-F238E27FC236}">
                <a16:creationId xmlns:a16="http://schemas.microsoft.com/office/drawing/2014/main" id="{02A97268-50B4-E44A-B072-6C3CFF09AB6E}"/>
              </a:ext>
            </a:extLst>
          </p:cNvPr>
          <p:cNvSpPr>
            <a:spLocks noGrp="1" noRot="1" noChangeAspect="1" noChangeArrowheads="1" noTextEdit="1"/>
          </p:cNvSpPr>
          <p:nvPr>
            <p:ph type="sldImg"/>
          </p:nvPr>
        </p:nvSpPr>
        <p:spPr>
          <a:xfrm>
            <a:off x="1174750" y="695325"/>
            <a:ext cx="4635500" cy="3476625"/>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16739" name="Text Box 2">
            <a:extLst>
              <a:ext uri="{FF2B5EF4-FFF2-40B4-BE49-F238E27FC236}">
                <a16:creationId xmlns:a16="http://schemas.microsoft.com/office/drawing/2014/main" id="{9F34E925-1980-8048-84F4-037F6C9FD13D}"/>
              </a:ext>
            </a:extLst>
          </p:cNvPr>
          <p:cNvSpPr>
            <a:spLocks noGrp="1" noChangeArrowheads="1"/>
          </p:cNvSpPr>
          <p:nvPr>
            <p:ph type="body" idx="1"/>
          </p:nvPr>
        </p:nvSpPr>
        <p:spPr>
          <a:xfrm>
            <a:off x="930275" y="4403725"/>
            <a:ext cx="512445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8770" name="Rectangle 2">
            <a:extLst>
              <a:ext uri="{FF2B5EF4-FFF2-40B4-BE49-F238E27FC236}">
                <a16:creationId xmlns:a16="http://schemas.microsoft.com/office/drawing/2014/main" id="{48710C86-8455-B242-81C2-E0E715036409}"/>
              </a:ext>
            </a:extLst>
          </p:cNvPr>
          <p:cNvSpPr>
            <a:spLocks noGrp="1" noRot="1" noChangeAspect="1" noChangeArrowheads="1" noTextEdit="1"/>
          </p:cNvSpPr>
          <p:nvPr>
            <p:ph type="sldImg"/>
          </p:nvPr>
        </p:nvSpPr>
        <p:spPr>
          <a:xfrm>
            <a:off x="1174750" y="695325"/>
            <a:ext cx="4635500" cy="3476625"/>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18787" name="Text Box 3">
            <a:extLst>
              <a:ext uri="{FF2B5EF4-FFF2-40B4-BE49-F238E27FC236}">
                <a16:creationId xmlns:a16="http://schemas.microsoft.com/office/drawing/2014/main" id="{291DB3AD-1022-C14A-9893-E97FED9865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09" name="Rectangle 1">
            <a:extLst>
              <a:ext uri="{FF2B5EF4-FFF2-40B4-BE49-F238E27FC236}">
                <a16:creationId xmlns:a16="http://schemas.microsoft.com/office/drawing/2014/main" id="{F029E4B9-7A9A-7F47-A994-E7CC9A336AA8}"/>
              </a:ext>
            </a:extLst>
          </p:cNvPr>
          <p:cNvSpPr>
            <a:spLocks noGrp="1" noRot="1" noChangeAspect="1" noChangeArrowheads="1" noTextEdit="1"/>
          </p:cNvSpPr>
          <p:nvPr>
            <p:ph type="sldImg"/>
          </p:nvPr>
        </p:nvSpPr>
        <p:spPr>
          <a:xfrm>
            <a:off x="1174750" y="695325"/>
            <a:ext cx="4635500" cy="3476625"/>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sp>
      <p:sp>
        <p:nvSpPr>
          <p:cNvPr id="122883" name="Text Box 2">
            <a:extLst>
              <a:ext uri="{FF2B5EF4-FFF2-40B4-BE49-F238E27FC236}">
                <a16:creationId xmlns:a16="http://schemas.microsoft.com/office/drawing/2014/main" id="{E00A0D2C-D547-D244-9663-1916F0E53BE9}"/>
              </a:ext>
            </a:extLst>
          </p:cNvPr>
          <p:cNvSpPr>
            <a:spLocks noGrp="1" noChangeArrowheads="1"/>
          </p:cNvSpPr>
          <p:nvPr>
            <p:ph type="body" idx="1"/>
          </p:nvPr>
        </p:nvSpPr>
        <p:spPr>
          <a:xfrm>
            <a:off x="930275" y="4403725"/>
            <a:ext cx="512445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1" name="Shape 499">
            <a:extLst>
              <a:ext uri="{FF2B5EF4-FFF2-40B4-BE49-F238E27FC236}">
                <a16:creationId xmlns:a16="http://schemas.microsoft.com/office/drawing/2014/main" id="{AD6D5ADB-EB53-A640-B752-71D8094CD473}"/>
              </a:ext>
            </a:extLst>
          </p:cNvPr>
          <p:cNvSpPr>
            <a:spLocks noGrp="1" noRot="1" noChangeAspect="1" noTextEdit="1"/>
          </p:cNvSpPr>
          <p:nvPr>
            <p:ph type="sldImg" idx="2"/>
          </p:nvPr>
        </p:nvSpPr>
        <p:spPr>
          <a:xfrm>
            <a:off x="1371600" y="1143000"/>
            <a:ext cx="4114800" cy="3086100"/>
          </a:xfrm>
          <a:custGeom>
            <a:avLst/>
            <a:gdLst>
              <a:gd name="T0" fmla="*/ 0 w 120000"/>
              <a:gd name="T1" fmla="*/ 0 h 120000"/>
              <a:gd name="T2" fmla="*/ 2147483646 w 120000"/>
              <a:gd name="T3" fmla="*/ 0 h 120000"/>
              <a:gd name="T4" fmla="*/ 2147483646 w 120000"/>
              <a:gd name="T5" fmla="*/ 2041115087 h 120000"/>
              <a:gd name="T6" fmla="*/ 0 w 120000"/>
              <a:gd name="T7" fmla="*/ 204111508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25602" name="Shape 500">
            <a:extLst>
              <a:ext uri="{FF2B5EF4-FFF2-40B4-BE49-F238E27FC236}">
                <a16:creationId xmlns:a16="http://schemas.microsoft.com/office/drawing/2014/main" id="{A3F6D110-2496-A948-8B82-C4A38D827DC1}"/>
              </a:ext>
            </a:extLst>
          </p:cNvPr>
          <p:cNvSpPr>
            <a:spLocks noGrp="1"/>
          </p:cNvSpPr>
          <p:nvPr>
            <p:ph type="body" idx="1"/>
          </p:nvPr>
        </p:nvSpPr>
        <p:spPr>
          <a:xfrm>
            <a:off x="685800" y="4400550"/>
            <a:ext cx="54864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
        <p:nvSpPr>
          <p:cNvPr id="25603" name="Shape 501">
            <a:extLst>
              <a:ext uri="{FF2B5EF4-FFF2-40B4-BE49-F238E27FC236}">
                <a16:creationId xmlns:a16="http://schemas.microsoft.com/office/drawing/2014/main" id="{B136DD5F-E9D2-4248-89B1-1C57058D0AEA}"/>
              </a:ext>
            </a:extLst>
          </p:cNvPr>
          <p:cNvSpPr>
            <a:spLocks noGrp="1"/>
          </p:cNvSpPr>
          <p:nvPr>
            <p:ph type="sldNum" sz="quarter" idx="5"/>
          </p:nvPr>
        </p:nvSpPr>
        <p:spPr>
          <a:xfrm>
            <a:off x="3884613" y="8685213"/>
            <a:ext cx="2971800" cy="458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Font typeface="Arial" panose="020B0604020202020204" pitchFamily="34" charset="0"/>
              <a:buNone/>
            </a:pPr>
            <a:fld id="{50139353-AA21-9F41-82D3-13EF9D611ED3}" type="slidenum">
              <a:rPr lang="en-US" altLang="en-US" smtClean="0"/>
              <a:pPr>
                <a:buClr>
                  <a:srgbClr val="000000"/>
                </a:buClr>
                <a:buFont typeface="Arial" panose="020B0604020202020204" pitchFamily="34" charset="0"/>
                <a:buNone/>
              </a:pPr>
              <a:t>64</a:t>
            </a:fld>
            <a:endParaRPr lang="en-US" altLang="en-US"/>
          </a:p>
        </p:txBody>
      </p:sp>
    </p:spTree>
    <p:extLst>
      <p:ext uri="{BB962C8B-B14F-4D97-AF65-F5344CB8AC3E}">
        <p14:creationId xmlns:p14="http://schemas.microsoft.com/office/powerpoint/2010/main" val="1951002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49" name="Shape 505">
            <a:extLst>
              <a:ext uri="{FF2B5EF4-FFF2-40B4-BE49-F238E27FC236}">
                <a16:creationId xmlns:a16="http://schemas.microsoft.com/office/drawing/2014/main" id="{A9D1F1E9-36AB-F84A-B2B8-27D127A2F223}"/>
              </a:ext>
            </a:extLst>
          </p:cNvPr>
          <p:cNvSpPr>
            <a:spLocks noGrp="1" noRot="1" noChangeAspect="1" noTextEdit="1"/>
          </p:cNvSpPr>
          <p:nvPr>
            <p:ph type="sldImg" idx="2"/>
          </p:nvPr>
        </p:nvSpPr>
        <p:spPr>
          <a:xfrm>
            <a:off x="1371600" y="1143000"/>
            <a:ext cx="4114800" cy="3086100"/>
          </a:xfrm>
          <a:custGeom>
            <a:avLst/>
            <a:gdLst>
              <a:gd name="T0" fmla="*/ 0 w 120000"/>
              <a:gd name="T1" fmla="*/ 0 h 120000"/>
              <a:gd name="T2" fmla="*/ 2147483646 w 120000"/>
              <a:gd name="T3" fmla="*/ 0 h 120000"/>
              <a:gd name="T4" fmla="*/ 2147483646 w 120000"/>
              <a:gd name="T5" fmla="*/ 2041115087 h 120000"/>
              <a:gd name="T6" fmla="*/ 0 w 120000"/>
              <a:gd name="T7" fmla="*/ 204111508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27650" name="Shape 506">
            <a:extLst>
              <a:ext uri="{FF2B5EF4-FFF2-40B4-BE49-F238E27FC236}">
                <a16:creationId xmlns:a16="http://schemas.microsoft.com/office/drawing/2014/main" id="{C46BEABB-4641-D742-B576-B1B7A8E9DB1C}"/>
              </a:ext>
            </a:extLst>
          </p:cNvPr>
          <p:cNvSpPr>
            <a:spLocks noGrp="1"/>
          </p:cNvSpPr>
          <p:nvPr>
            <p:ph type="body" idx="1"/>
          </p:nvPr>
        </p:nvSpPr>
        <p:spPr>
          <a:xfrm>
            <a:off x="685800" y="4400550"/>
            <a:ext cx="54864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
        <p:nvSpPr>
          <p:cNvPr id="27651" name="Shape 507">
            <a:extLst>
              <a:ext uri="{FF2B5EF4-FFF2-40B4-BE49-F238E27FC236}">
                <a16:creationId xmlns:a16="http://schemas.microsoft.com/office/drawing/2014/main" id="{C2A49721-0BA5-B643-BC1D-A5524467930C}"/>
              </a:ext>
            </a:extLst>
          </p:cNvPr>
          <p:cNvSpPr>
            <a:spLocks noGrp="1"/>
          </p:cNvSpPr>
          <p:nvPr>
            <p:ph type="sldNum" sz="quarter" idx="5"/>
          </p:nvPr>
        </p:nvSpPr>
        <p:spPr>
          <a:xfrm>
            <a:off x="3884613" y="8685213"/>
            <a:ext cx="2971800" cy="458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Font typeface="Arial" panose="020B0604020202020204" pitchFamily="34" charset="0"/>
              <a:buNone/>
            </a:pPr>
            <a:fld id="{BD054579-4E97-EB49-8A4A-33C3AC3E1C8C}" type="slidenum">
              <a:rPr lang="en-US" altLang="en-US" smtClean="0"/>
              <a:pPr>
                <a:buClr>
                  <a:srgbClr val="000000"/>
                </a:buClr>
                <a:buFont typeface="Arial" panose="020B0604020202020204" pitchFamily="34" charset="0"/>
                <a:buNone/>
              </a:pPr>
              <a:t>65</a:t>
            </a:fld>
            <a:endParaRPr lang="en-US" altLang="en-US"/>
          </a:p>
        </p:txBody>
      </p:sp>
    </p:spTree>
    <p:extLst>
      <p:ext uri="{BB962C8B-B14F-4D97-AF65-F5344CB8AC3E}">
        <p14:creationId xmlns:p14="http://schemas.microsoft.com/office/powerpoint/2010/main" val="3932500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5BA9AA04-C0FC-734A-BF61-9AF488368C4E}"/>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C9DEE4CE-C535-224A-9AA4-E9F1FA00CF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nb-NO">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20191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529D3913-D2D5-F043-A250-06BD70DB127B}"/>
              </a:ext>
            </a:extLst>
          </p:cNvPr>
          <p:cNvSpPr>
            <a:spLocks noGrp="1" noRot="1" noChangeAspect="1" noChangeArrowheads="1" noTextEdit="1"/>
          </p:cNvSpPr>
          <p:nvPr>
            <p:ph type="sldImg"/>
          </p:nvPr>
        </p:nvSpPr>
        <p:spPr>
          <a:ln/>
        </p:spPr>
      </p:sp>
      <p:sp>
        <p:nvSpPr>
          <p:cNvPr id="64514" name="Notes Placeholder 2">
            <a:extLst>
              <a:ext uri="{FF2B5EF4-FFF2-40B4-BE49-F238E27FC236}">
                <a16:creationId xmlns:a16="http://schemas.microsoft.com/office/drawing/2014/main" id="{A72210A2-C435-6144-A0B0-518B688382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57188" lvl="2" indent="-342900">
              <a:spcAft>
                <a:spcPts val="400"/>
              </a:spcAft>
              <a:buSzPts val="1100"/>
              <a:tabLst>
                <a:tab pos="922338" algn="l"/>
                <a:tab pos="1827213" algn="l"/>
                <a:tab pos="2741613" algn="l"/>
                <a:tab pos="3656013" algn="l"/>
                <a:tab pos="4570413" algn="l"/>
                <a:tab pos="5484813" algn="l"/>
                <a:tab pos="6399213" algn="l"/>
                <a:tab pos="7313613" algn="l"/>
                <a:tab pos="8228013" algn="l"/>
                <a:tab pos="9142413" algn="l"/>
                <a:tab pos="10056813" algn="l"/>
              </a:tabLst>
            </a:pPr>
            <a:endParaRPr lang="en-US" altLang="nb-NO">
              <a:latin typeface="Calibri" panose="020F0502020204030204" pitchFamily="34" charset="0"/>
              <a:ea typeface="ＭＳ Ｐゴシック" panose="020B0600070205080204" pitchFamily="34" charset="-128"/>
              <a:cs typeface="Arial" panose="020B0604020202020204" pitchFamily="34" charset="0"/>
            </a:endParaRPr>
          </a:p>
          <a:p>
            <a:pPr marL="590550" lvl="3" indent="-222250">
              <a:spcAft>
                <a:spcPts val="400"/>
              </a:spcAft>
              <a:buSzPts val="400"/>
              <a:tabLst>
                <a:tab pos="922338" algn="l"/>
                <a:tab pos="1827213" algn="l"/>
                <a:tab pos="2741613" algn="l"/>
                <a:tab pos="3656013" algn="l"/>
                <a:tab pos="4570413" algn="l"/>
                <a:tab pos="5484813" algn="l"/>
                <a:tab pos="6399213" algn="l"/>
                <a:tab pos="7313613" algn="l"/>
                <a:tab pos="8228013" algn="l"/>
                <a:tab pos="9142413" algn="l"/>
                <a:tab pos="10056813" algn="l"/>
              </a:tabLst>
            </a:pPr>
            <a:endParaRPr lang="nb-NO" altLang="nb-NO">
              <a:latin typeface="Arial" panose="020B0604020202020204" pitchFamily="34" charset="0"/>
              <a:ea typeface="ＭＳ Ｐゴシック" panose="020B0600070205080204" pitchFamily="34" charset="-128"/>
              <a:cs typeface="Arial" panose="020B0604020202020204" pitchFamily="34" charset="0"/>
            </a:endParaRPr>
          </a:p>
          <a:p>
            <a:pPr>
              <a:tabLst>
                <a:tab pos="922338" algn="l"/>
                <a:tab pos="1827213" algn="l"/>
                <a:tab pos="2741613" algn="l"/>
                <a:tab pos="3656013" algn="l"/>
                <a:tab pos="4570413" algn="l"/>
                <a:tab pos="5484813" algn="l"/>
                <a:tab pos="6399213" algn="l"/>
                <a:tab pos="7313613" algn="l"/>
                <a:tab pos="8228013" algn="l"/>
                <a:tab pos="9142413" algn="l"/>
                <a:tab pos="10056813" algn="l"/>
              </a:tabLst>
            </a:pPr>
            <a:endParaRPr lang="en-US"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6E304876-C011-2545-BE42-7A0519381812}"/>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98CE8A52-2039-9D46-B064-0D8941AA4B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nb-NO">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06578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3" name="Shape 529">
            <a:extLst>
              <a:ext uri="{FF2B5EF4-FFF2-40B4-BE49-F238E27FC236}">
                <a16:creationId xmlns:a16="http://schemas.microsoft.com/office/drawing/2014/main" id="{81667BD2-A538-A948-BB2D-2BF23A128E7F}"/>
              </a:ext>
            </a:extLst>
          </p:cNvPr>
          <p:cNvSpPr>
            <a:spLocks noGrp="1" noRot="1" noChangeAspect="1" noTextEdit="1"/>
          </p:cNvSpPr>
          <p:nvPr>
            <p:ph type="sldImg" idx="2"/>
          </p:nvPr>
        </p:nvSpPr>
        <p:spPr>
          <a:xfrm>
            <a:off x="1371600" y="1143000"/>
            <a:ext cx="4114800" cy="3086100"/>
          </a:xfrm>
          <a:custGeom>
            <a:avLst/>
            <a:gdLst>
              <a:gd name="T0" fmla="*/ 0 w 120000"/>
              <a:gd name="T1" fmla="*/ 0 h 120000"/>
              <a:gd name="T2" fmla="*/ 2147483646 w 120000"/>
              <a:gd name="T3" fmla="*/ 0 h 120000"/>
              <a:gd name="T4" fmla="*/ 2147483646 w 120000"/>
              <a:gd name="T5" fmla="*/ 2041115087 h 120000"/>
              <a:gd name="T6" fmla="*/ 0 w 120000"/>
              <a:gd name="T7" fmla="*/ 204111508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33794" name="Shape 530">
            <a:extLst>
              <a:ext uri="{FF2B5EF4-FFF2-40B4-BE49-F238E27FC236}">
                <a16:creationId xmlns:a16="http://schemas.microsoft.com/office/drawing/2014/main" id="{DA1A641B-919D-384B-A98B-4308BA9116A4}"/>
              </a:ext>
            </a:extLst>
          </p:cNvPr>
          <p:cNvSpPr>
            <a:spLocks noGrp="1"/>
          </p:cNvSpPr>
          <p:nvPr>
            <p:ph type="body" idx="1"/>
          </p:nvPr>
        </p:nvSpPr>
        <p:spPr>
          <a:xfrm>
            <a:off x="685800" y="4400550"/>
            <a:ext cx="54864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
        <p:nvSpPr>
          <p:cNvPr id="33795" name="Shape 531">
            <a:extLst>
              <a:ext uri="{FF2B5EF4-FFF2-40B4-BE49-F238E27FC236}">
                <a16:creationId xmlns:a16="http://schemas.microsoft.com/office/drawing/2014/main" id="{D014729B-E2AD-8E42-B397-CD049186127D}"/>
              </a:ext>
            </a:extLst>
          </p:cNvPr>
          <p:cNvSpPr>
            <a:spLocks noGrp="1"/>
          </p:cNvSpPr>
          <p:nvPr>
            <p:ph type="sldNum" sz="quarter" idx="5"/>
          </p:nvPr>
        </p:nvSpPr>
        <p:spPr>
          <a:xfrm>
            <a:off x="3884613" y="8685213"/>
            <a:ext cx="2971800" cy="458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Font typeface="Arial" panose="020B0604020202020204" pitchFamily="34" charset="0"/>
              <a:buNone/>
            </a:pPr>
            <a:fld id="{5CE1B0A1-F292-8843-90DB-44A537D0D267}" type="slidenum">
              <a:rPr lang="en-US" altLang="en-US" smtClean="0"/>
              <a:pPr>
                <a:buClr>
                  <a:srgbClr val="000000"/>
                </a:buClr>
                <a:buFont typeface="Arial" panose="020B0604020202020204" pitchFamily="34" charset="0"/>
                <a:buNone/>
              </a:pPr>
              <a:t>68</a:t>
            </a:fld>
            <a:endParaRPr lang="en-US" altLang="en-US"/>
          </a:p>
        </p:txBody>
      </p:sp>
    </p:spTree>
    <p:extLst>
      <p:ext uri="{BB962C8B-B14F-4D97-AF65-F5344CB8AC3E}">
        <p14:creationId xmlns:p14="http://schemas.microsoft.com/office/powerpoint/2010/main" val="3982460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1" name="Shape 535">
            <a:extLst>
              <a:ext uri="{FF2B5EF4-FFF2-40B4-BE49-F238E27FC236}">
                <a16:creationId xmlns:a16="http://schemas.microsoft.com/office/drawing/2014/main" id="{6E04D727-4181-EF4D-861D-E76FF1E495F4}"/>
              </a:ext>
            </a:extLst>
          </p:cNvPr>
          <p:cNvSpPr>
            <a:spLocks noGrp="1" noRot="1" noChangeAspect="1" noTextEdit="1"/>
          </p:cNvSpPr>
          <p:nvPr>
            <p:ph type="sldImg" idx="2"/>
          </p:nvPr>
        </p:nvSpPr>
        <p:spPr>
          <a:xfrm>
            <a:off x="1371600" y="1143000"/>
            <a:ext cx="4114800" cy="3086100"/>
          </a:xfrm>
          <a:custGeom>
            <a:avLst/>
            <a:gdLst>
              <a:gd name="T0" fmla="*/ 0 w 120000"/>
              <a:gd name="T1" fmla="*/ 0 h 120000"/>
              <a:gd name="T2" fmla="*/ 2147483646 w 120000"/>
              <a:gd name="T3" fmla="*/ 0 h 120000"/>
              <a:gd name="T4" fmla="*/ 2147483646 w 120000"/>
              <a:gd name="T5" fmla="*/ 2041115087 h 120000"/>
              <a:gd name="T6" fmla="*/ 0 w 120000"/>
              <a:gd name="T7" fmla="*/ 204111508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35842" name="Shape 536">
            <a:extLst>
              <a:ext uri="{FF2B5EF4-FFF2-40B4-BE49-F238E27FC236}">
                <a16:creationId xmlns:a16="http://schemas.microsoft.com/office/drawing/2014/main" id="{E8CA54B8-B43B-684C-AFE5-A6AC32D10E64}"/>
              </a:ext>
            </a:extLst>
          </p:cNvPr>
          <p:cNvSpPr>
            <a:spLocks noGrp="1"/>
          </p:cNvSpPr>
          <p:nvPr>
            <p:ph type="body" idx="1"/>
          </p:nvPr>
        </p:nvSpPr>
        <p:spPr>
          <a:xfrm>
            <a:off x="685800" y="4400550"/>
            <a:ext cx="54864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
        <p:nvSpPr>
          <p:cNvPr id="35843" name="Shape 537">
            <a:extLst>
              <a:ext uri="{FF2B5EF4-FFF2-40B4-BE49-F238E27FC236}">
                <a16:creationId xmlns:a16="http://schemas.microsoft.com/office/drawing/2014/main" id="{8F76EC7B-44CD-654D-80D7-0C6C3E50C5B2}"/>
              </a:ext>
            </a:extLst>
          </p:cNvPr>
          <p:cNvSpPr>
            <a:spLocks noGrp="1"/>
          </p:cNvSpPr>
          <p:nvPr>
            <p:ph type="sldNum" sz="quarter" idx="5"/>
          </p:nvPr>
        </p:nvSpPr>
        <p:spPr>
          <a:xfrm>
            <a:off x="3884613" y="8685213"/>
            <a:ext cx="2971800" cy="458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Font typeface="Arial" panose="020B0604020202020204" pitchFamily="34" charset="0"/>
              <a:buNone/>
            </a:pPr>
            <a:fld id="{CDBCE502-D7AC-9246-B068-31ED390AA779}" type="slidenum">
              <a:rPr lang="en-US" altLang="en-US" smtClean="0"/>
              <a:pPr>
                <a:buClr>
                  <a:srgbClr val="000000"/>
                </a:buClr>
                <a:buFont typeface="Arial" panose="020B0604020202020204" pitchFamily="34" charset="0"/>
                <a:buNone/>
              </a:pPr>
              <a:t>69</a:t>
            </a:fld>
            <a:endParaRPr lang="en-US" altLang="en-US"/>
          </a:p>
        </p:txBody>
      </p:sp>
    </p:spTree>
    <p:extLst>
      <p:ext uri="{BB962C8B-B14F-4D97-AF65-F5344CB8AC3E}">
        <p14:creationId xmlns:p14="http://schemas.microsoft.com/office/powerpoint/2010/main" val="2613252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89" name="Shape 547">
            <a:extLst>
              <a:ext uri="{FF2B5EF4-FFF2-40B4-BE49-F238E27FC236}">
                <a16:creationId xmlns:a16="http://schemas.microsoft.com/office/drawing/2014/main" id="{BA4A0345-E244-054F-ADE5-2B07B7953D03}"/>
              </a:ext>
            </a:extLst>
          </p:cNvPr>
          <p:cNvSpPr>
            <a:spLocks noGrp="1" noRot="1" noChangeAspect="1" noTextEdit="1"/>
          </p:cNvSpPr>
          <p:nvPr>
            <p:ph type="sldImg" idx="2"/>
          </p:nvPr>
        </p:nvSpPr>
        <p:spPr>
          <a:xfrm>
            <a:off x="1371600" y="1143000"/>
            <a:ext cx="4114800" cy="3086100"/>
          </a:xfrm>
          <a:custGeom>
            <a:avLst/>
            <a:gdLst>
              <a:gd name="T0" fmla="*/ 0 w 120000"/>
              <a:gd name="T1" fmla="*/ 0 h 120000"/>
              <a:gd name="T2" fmla="*/ 2147483646 w 120000"/>
              <a:gd name="T3" fmla="*/ 0 h 120000"/>
              <a:gd name="T4" fmla="*/ 2147483646 w 120000"/>
              <a:gd name="T5" fmla="*/ 2041115087 h 120000"/>
              <a:gd name="T6" fmla="*/ 0 w 120000"/>
              <a:gd name="T7" fmla="*/ 204111508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37890" name="Shape 548">
            <a:extLst>
              <a:ext uri="{FF2B5EF4-FFF2-40B4-BE49-F238E27FC236}">
                <a16:creationId xmlns:a16="http://schemas.microsoft.com/office/drawing/2014/main" id="{F8A4B2A5-9953-7D4A-8EC5-6E2779E0513A}"/>
              </a:ext>
            </a:extLst>
          </p:cNvPr>
          <p:cNvSpPr>
            <a:spLocks noGrp="1"/>
          </p:cNvSpPr>
          <p:nvPr>
            <p:ph type="body" idx="1"/>
          </p:nvPr>
        </p:nvSpPr>
        <p:spPr>
          <a:xfrm>
            <a:off x="685800" y="4400550"/>
            <a:ext cx="54864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
        <p:nvSpPr>
          <p:cNvPr id="37891" name="Shape 549">
            <a:extLst>
              <a:ext uri="{FF2B5EF4-FFF2-40B4-BE49-F238E27FC236}">
                <a16:creationId xmlns:a16="http://schemas.microsoft.com/office/drawing/2014/main" id="{49EE27B3-32DC-5747-808A-A5A48A3E0926}"/>
              </a:ext>
            </a:extLst>
          </p:cNvPr>
          <p:cNvSpPr>
            <a:spLocks noGrp="1"/>
          </p:cNvSpPr>
          <p:nvPr>
            <p:ph type="sldNum" sz="quarter" idx="5"/>
          </p:nvPr>
        </p:nvSpPr>
        <p:spPr>
          <a:xfrm>
            <a:off x="3884613" y="8685213"/>
            <a:ext cx="2971800" cy="458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Font typeface="Arial" panose="020B0604020202020204" pitchFamily="34" charset="0"/>
              <a:buNone/>
            </a:pPr>
            <a:fld id="{B4698B59-C64B-114E-BBA9-91D1835002A5}" type="slidenum">
              <a:rPr lang="en-US" altLang="en-US" smtClean="0"/>
              <a:pPr>
                <a:buClr>
                  <a:srgbClr val="000000"/>
                </a:buClr>
                <a:buFont typeface="Arial" panose="020B0604020202020204" pitchFamily="34" charset="0"/>
                <a:buNone/>
              </a:pPr>
              <a:t>70</a:t>
            </a:fld>
            <a:endParaRPr lang="en-US" altLang="en-US"/>
          </a:p>
        </p:txBody>
      </p:sp>
    </p:spTree>
    <p:extLst>
      <p:ext uri="{BB962C8B-B14F-4D97-AF65-F5344CB8AC3E}">
        <p14:creationId xmlns:p14="http://schemas.microsoft.com/office/powerpoint/2010/main" val="1250443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7" name="Shape 559">
            <a:extLst>
              <a:ext uri="{FF2B5EF4-FFF2-40B4-BE49-F238E27FC236}">
                <a16:creationId xmlns:a16="http://schemas.microsoft.com/office/drawing/2014/main" id="{9CF9A3E2-D08C-4E46-99AB-EC3C7912758D}"/>
              </a:ext>
            </a:extLst>
          </p:cNvPr>
          <p:cNvSpPr>
            <a:spLocks noGrp="1" noRot="1" noChangeAspect="1" noTextEdit="1"/>
          </p:cNvSpPr>
          <p:nvPr>
            <p:ph type="sldImg" idx="2"/>
          </p:nvPr>
        </p:nvSpPr>
        <p:spPr>
          <a:xfrm>
            <a:off x="1371600" y="1143000"/>
            <a:ext cx="4114800" cy="3086100"/>
          </a:xfrm>
          <a:custGeom>
            <a:avLst/>
            <a:gdLst>
              <a:gd name="T0" fmla="*/ 0 w 120000"/>
              <a:gd name="T1" fmla="*/ 0 h 120000"/>
              <a:gd name="T2" fmla="*/ 2147483646 w 120000"/>
              <a:gd name="T3" fmla="*/ 0 h 120000"/>
              <a:gd name="T4" fmla="*/ 2147483646 w 120000"/>
              <a:gd name="T5" fmla="*/ 2041115087 h 120000"/>
              <a:gd name="T6" fmla="*/ 0 w 120000"/>
              <a:gd name="T7" fmla="*/ 204111508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39938" name="Shape 560">
            <a:extLst>
              <a:ext uri="{FF2B5EF4-FFF2-40B4-BE49-F238E27FC236}">
                <a16:creationId xmlns:a16="http://schemas.microsoft.com/office/drawing/2014/main" id="{47F04926-DBEC-2C41-9059-58212F80CE89}"/>
              </a:ext>
            </a:extLst>
          </p:cNvPr>
          <p:cNvSpPr>
            <a:spLocks noGrp="1"/>
          </p:cNvSpPr>
          <p:nvPr>
            <p:ph type="body" idx="1"/>
          </p:nvPr>
        </p:nvSpPr>
        <p:spPr>
          <a:xfrm>
            <a:off x="685800" y="4400550"/>
            <a:ext cx="54864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latin typeface="Arial" panose="020B0604020202020204" pitchFamily="34" charset="0"/>
              <a:ea typeface="ＭＳ Ｐゴシック" panose="020B0600070205080204" pitchFamily="34" charset="-128"/>
            </a:endParaRPr>
          </a:p>
        </p:txBody>
      </p:sp>
      <p:sp>
        <p:nvSpPr>
          <p:cNvPr id="39939" name="Shape 561">
            <a:extLst>
              <a:ext uri="{FF2B5EF4-FFF2-40B4-BE49-F238E27FC236}">
                <a16:creationId xmlns:a16="http://schemas.microsoft.com/office/drawing/2014/main" id="{ABBA214A-FBC2-364C-8887-63D57AF233F4}"/>
              </a:ext>
            </a:extLst>
          </p:cNvPr>
          <p:cNvSpPr>
            <a:spLocks noGrp="1"/>
          </p:cNvSpPr>
          <p:nvPr>
            <p:ph type="sldNum" sz="quarter" idx="5"/>
          </p:nvPr>
        </p:nvSpPr>
        <p:spPr>
          <a:xfrm>
            <a:off x="3884613" y="8685213"/>
            <a:ext cx="2971800" cy="458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Font typeface="Arial" panose="020B0604020202020204" pitchFamily="34" charset="0"/>
              <a:buNone/>
            </a:pPr>
            <a:fld id="{8A932665-BEC8-6443-84C1-A882FFA7A17C}" type="slidenum">
              <a:rPr lang="en-US" altLang="en-US" smtClean="0"/>
              <a:pPr>
                <a:buClr>
                  <a:srgbClr val="000000"/>
                </a:buClr>
                <a:buFont typeface="Arial" panose="020B0604020202020204" pitchFamily="34" charset="0"/>
                <a:buNone/>
              </a:pPr>
              <a:t>71</a:t>
            </a:fld>
            <a:endParaRPr lang="en-US" altLang="en-US"/>
          </a:p>
        </p:txBody>
      </p:sp>
    </p:spTree>
    <p:extLst>
      <p:ext uri="{BB962C8B-B14F-4D97-AF65-F5344CB8AC3E}">
        <p14:creationId xmlns:p14="http://schemas.microsoft.com/office/powerpoint/2010/main" val="4203091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8549D182-00F8-D54A-9CEF-BB7870D89468}"/>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3026F207-5EC1-BF46-9FAC-3D2A14B5BF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nb-NO">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27087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21923F32-F071-FC46-8568-74AD70235DF9}"/>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102139CA-301C-EB43-B549-DDB7CA506E2A}"/>
              </a:ext>
            </a:extLst>
          </p:cNvPr>
          <p:cNvSpPr>
            <a:spLocks noGrp="1"/>
          </p:cNvSpPr>
          <p:nvPr>
            <p:ph type="body" idx="1"/>
          </p:nvPr>
        </p:nvSpPr>
        <p:spPr/>
        <p:txBody>
          <a:bodyPr/>
          <a:lstStyle/>
          <a:p>
            <a:pPr>
              <a:defRPr/>
            </a:pPr>
            <a:r>
              <a:rPr lang="en-US" sz="1100" dirty="0">
                <a:latin typeface="+mn-lt"/>
                <a:ea typeface="+mn-ea"/>
                <a:cs typeface="+mn-cs"/>
              </a:rPr>
              <a:t>Lid driven cavity problem in 2D as a sample simulation using two hosts and MPI between the host and the Containers</a:t>
            </a:r>
            <a:endParaRPr lang="en-US" dirty="0"/>
          </a:p>
        </p:txBody>
      </p:sp>
    </p:spTree>
    <p:extLst>
      <p:ext uri="{BB962C8B-B14F-4D97-AF65-F5344CB8AC3E}">
        <p14:creationId xmlns:p14="http://schemas.microsoft.com/office/powerpoint/2010/main" val="1498801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246FAE8A-1BD1-C24C-8AE3-8C83BD899664}"/>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2E0B75A3-19DA-3045-8676-EB6B11E5EAC3}"/>
              </a:ext>
            </a:extLst>
          </p:cNvPr>
          <p:cNvSpPr>
            <a:spLocks noGrp="1"/>
          </p:cNvSpPr>
          <p:nvPr>
            <p:ph type="body" idx="1"/>
          </p:nvPr>
        </p:nvSpPr>
        <p:spPr/>
        <p:txBody>
          <a:bodyPr/>
          <a:lstStyle/>
          <a:p>
            <a:pPr>
              <a:defRPr/>
            </a:pPr>
            <a:r>
              <a:rPr lang="en-GB" sz="1100" b="1" dirty="0">
                <a:latin typeface="+mn-lt"/>
                <a:ea typeface="+mn-ea"/>
                <a:cs typeface="+mn-cs"/>
              </a:rPr>
              <a:t>Quantum Espresso</a:t>
            </a:r>
            <a:r>
              <a:rPr lang="en-GB" sz="1100" dirty="0">
                <a:latin typeface="+mn-lt"/>
                <a:ea typeface="+mn-ea"/>
                <a:cs typeface="+mn-cs"/>
              </a:rPr>
              <a:t> </a:t>
            </a:r>
            <a:r>
              <a:rPr lang="ar-SA" sz="1100" dirty="0">
                <a:latin typeface="+mn-lt"/>
                <a:ea typeface="+mn-ea"/>
                <a:cs typeface="+mn-cs"/>
              </a:rPr>
              <a:t>‎</a:t>
            </a:r>
            <a:r>
              <a:rPr lang="en-GB" sz="1100" dirty="0">
                <a:latin typeface="+mn-lt"/>
                <a:ea typeface="+mn-ea"/>
                <a:cs typeface="+mn-cs"/>
              </a:rPr>
              <a:t>[69] is an integrated suite of Open-Source computer codes for electronic-structure calculations and materials modelling at the nanoscale. It is based on density-functional theory, plane waves, and pseudopotentials.</a:t>
            </a:r>
            <a:r>
              <a:rPr lang="en-GB" dirty="0"/>
              <a:t> </a:t>
            </a:r>
            <a:endParaRPr lang="en-US" dirty="0"/>
          </a:p>
        </p:txBody>
      </p:sp>
    </p:spTree>
    <p:extLst>
      <p:ext uri="{BB962C8B-B14F-4D97-AF65-F5344CB8AC3E}">
        <p14:creationId xmlns:p14="http://schemas.microsoft.com/office/powerpoint/2010/main" val="22877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36450883-C812-1C4C-817B-BFA982F72B5E}"/>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DAA2104F-FBFD-724A-B896-E2A1754A8CFB}"/>
              </a:ext>
            </a:extLst>
          </p:cNvPr>
          <p:cNvSpPr>
            <a:spLocks noGrp="1"/>
          </p:cNvSpPr>
          <p:nvPr>
            <p:ph type="body" idx="1"/>
          </p:nvPr>
        </p:nvSpPr>
        <p:spPr/>
        <p:txBody>
          <a:bodyPr/>
          <a:lstStyle/>
          <a:p>
            <a:pPr>
              <a:defRPr/>
            </a:pPr>
            <a:r>
              <a:rPr lang="en-US" sz="1100" dirty="0">
                <a:latin typeface="+mn-lt"/>
                <a:ea typeface="+mn-ea"/>
                <a:cs typeface="+mn-cs"/>
              </a:rPr>
              <a:t>1. shifter officially only supports the Centos6 and 7 and Cl6 (for cray) operating systems.</a:t>
            </a:r>
            <a:br>
              <a:rPr lang="en-US" dirty="0"/>
            </a:br>
            <a:r>
              <a:rPr lang="en-US" sz="1100" dirty="0">
                <a:latin typeface="+mn-lt"/>
                <a:ea typeface="+mn-ea"/>
                <a:cs typeface="+mn-cs"/>
              </a:rPr>
              <a:t>2. lack of a proper installation manual and troubleshooting documentation (this was improved in the meantime to some extent)</a:t>
            </a:r>
            <a:br>
              <a:rPr lang="en-US" dirty="0"/>
            </a:br>
            <a:r>
              <a:rPr lang="en-US" sz="1100" dirty="0">
                <a:latin typeface="+mn-lt"/>
                <a:ea typeface="+mn-ea"/>
                <a:cs typeface="+mn-cs"/>
              </a:rPr>
              <a:t>3 .Shifter has some </a:t>
            </a:r>
            <a:r>
              <a:rPr lang="en-US" sz="1100" dirty="0" err="1">
                <a:latin typeface="+mn-lt"/>
                <a:ea typeface="+mn-ea"/>
                <a:cs typeface="+mn-cs"/>
              </a:rPr>
              <a:t>dependecies</a:t>
            </a:r>
            <a:r>
              <a:rPr lang="en-US" sz="1100" dirty="0">
                <a:latin typeface="+mn-lt"/>
                <a:ea typeface="+mn-ea"/>
                <a:cs typeface="+mn-cs"/>
              </a:rPr>
              <a:t> and built-ins that makes it unsuitable for integration with other tools. For example </a:t>
            </a:r>
            <a:r>
              <a:rPr lang="en-US" sz="1100" dirty="0" err="1">
                <a:latin typeface="+mn-lt"/>
                <a:ea typeface="+mn-ea"/>
                <a:cs typeface="+mn-cs"/>
              </a:rPr>
              <a:t>shifterexclusively</a:t>
            </a:r>
            <a:r>
              <a:rPr lang="en-US" sz="1100" dirty="0">
                <a:latin typeface="+mn-lt"/>
                <a:ea typeface="+mn-ea"/>
                <a:cs typeface="+mn-cs"/>
              </a:rPr>
              <a:t> requires MUNGE to authenticate nodes and SLURM for running jobs (they say that more scheduler systems will be supported in the future). Shifter also ships its own image repository, which can only be populated from </a:t>
            </a:r>
            <a:r>
              <a:rPr lang="en-US" sz="1100" dirty="0" err="1">
                <a:latin typeface="+mn-lt"/>
                <a:ea typeface="+mn-ea"/>
                <a:cs typeface="+mn-cs"/>
              </a:rPr>
              <a:t>docker</a:t>
            </a:r>
            <a:r>
              <a:rPr lang="en-US" sz="1100" dirty="0">
                <a:latin typeface="+mn-lt"/>
                <a:ea typeface="+mn-ea"/>
                <a:cs typeface="+mn-cs"/>
              </a:rPr>
              <a:t> images at the moment.</a:t>
            </a:r>
            <a:endParaRPr lang="en-US" dirty="0"/>
          </a:p>
        </p:txBody>
      </p:sp>
    </p:spTree>
    <p:extLst>
      <p:ext uri="{BB962C8B-B14F-4D97-AF65-F5344CB8AC3E}">
        <p14:creationId xmlns:p14="http://schemas.microsoft.com/office/powerpoint/2010/main" val="3755694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C4B79199-FCCF-0643-90B4-DA210424DDEE}"/>
              </a:ext>
            </a:extLst>
          </p:cNvPr>
          <p:cNvSpPr>
            <a:spLocks noGrp="1" noRot="1" noChangeAspect="1" noChangeArrowheads="1" noTextEdit="1"/>
          </p:cNvSpPr>
          <p:nvPr>
            <p:ph type="sldImg"/>
          </p:nvPr>
        </p:nvSpPr>
        <p:spPr>
          <a:ln/>
        </p:spPr>
      </p:sp>
      <p:sp>
        <p:nvSpPr>
          <p:cNvPr id="50178" name="Notes Placeholder 2">
            <a:extLst>
              <a:ext uri="{FF2B5EF4-FFF2-40B4-BE49-F238E27FC236}">
                <a16:creationId xmlns:a16="http://schemas.microsoft.com/office/drawing/2014/main" id="{987F0BE5-B401-9B4B-B7BA-C6DFF813B7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nb-NO">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1605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76FBC01D-3297-224E-A41F-F0005781474D}"/>
              </a:ext>
            </a:extLst>
          </p:cNvPr>
          <p:cNvSpPr>
            <a:spLocks noGrp="1" noRot="1" noChangeAspect="1" noChangeArrowheads="1" noTextEdit="1"/>
          </p:cNvSpPr>
          <p:nvPr>
            <p:ph type="sldImg"/>
          </p:nvPr>
        </p:nvSpPr>
        <p:spPr>
          <a:ln/>
        </p:spPr>
      </p:sp>
      <p:sp>
        <p:nvSpPr>
          <p:cNvPr id="66562" name="Notes Placeholder 2">
            <a:extLst>
              <a:ext uri="{FF2B5EF4-FFF2-40B4-BE49-F238E27FC236}">
                <a16:creationId xmlns:a16="http://schemas.microsoft.com/office/drawing/2014/main" id="{494E83D9-29B0-5C4C-BBDA-92B7FEC7AF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90550" lvl="3" indent="-222250">
              <a:spcAft>
                <a:spcPts val="400"/>
              </a:spcAft>
              <a:buSzPts val="400"/>
              <a:tabLst>
                <a:tab pos="922338" algn="l"/>
                <a:tab pos="1827213" algn="l"/>
                <a:tab pos="2741613" algn="l"/>
                <a:tab pos="3656013" algn="l"/>
                <a:tab pos="4570413" algn="l"/>
                <a:tab pos="5484813" algn="l"/>
                <a:tab pos="6399213" algn="l"/>
                <a:tab pos="7313613" algn="l"/>
                <a:tab pos="8228013" algn="l"/>
                <a:tab pos="9142413" algn="l"/>
                <a:tab pos="10056813" algn="l"/>
              </a:tabLst>
            </a:pPr>
            <a:endParaRPr lang="nb-NO" altLang="nb-NO">
              <a:latin typeface="Arial" panose="020B0604020202020204" pitchFamily="34" charset="0"/>
              <a:ea typeface="ＭＳ Ｐゴシック" panose="020B0600070205080204" pitchFamily="34" charset="-128"/>
              <a:cs typeface="Arial" panose="020B0604020202020204" pitchFamily="34" charset="0"/>
            </a:endParaRPr>
          </a:p>
          <a:p>
            <a:pPr>
              <a:tabLst>
                <a:tab pos="922338" algn="l"/>
                <a:tab pos="1827213" algn="l"/>
                <a:tab pos="2741613" algn="l"/>
                <a:tab pos="3656013" algn="l"/>
                <a:tab pos="4570413" algn="l"/>
                <a:tab pos="5484813" algn="l"/>
                <a:tab pos="6399213" algn="l"/>
                <a:tab pos="7313613" algn="l"/>
                <a:tab pos="8228013" algn="l"/>
                <a:tab pos="9142413" algn="l"/>
                <a:tab pos="10056813" algn="l"/>
              </a:tabLst>
            </a:pPr>
            <a:endParaRPr lang="en-US"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A69C32B3-BFD3-9D4A-9175-60610BBD7274}"/>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B71498C2-76FB-4843-A768-324722706D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nb-NO">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049764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6262D8CC-98B8-334F-992B-5F1C786F7026}"/>
              </a:ext>
            </a:extLst>
          </p:cNvPr>
          <p:cNvSpPr>
            <a:spLocks noGrp="1" noRot="1" noChangeAspect="1" noChangeArrowheads="1" noTextEdit="1"/>
          </p:cNvSpPr>
          <p:nvPr>
            <p:ph type="sldImg"/>
          </p:nvPr>
        </p:nvSpPr>
        <p:spPr>
          <a:ln/>
        </p:spPr>
      </p:sp>
      <p:sp>
        <p:nvSpPr>
          <p:cNvPr id="68610" name="Notes Placeholder 2">
            <a:extLst>
              <a:ext uri="{FF2B5EF4-FFF2-40B4-BE49-F238E27FC236}">
                <a16:creationId xmlns:a16="http://schemas.microsoft.com/office/drawing/2014/main" id="{7E2E0362-AD83-9142-BC30-101B572826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90550" lvl="3" indent="-222250">
              <a:spcAft>
                <a:spcPts val="400"/>
              </a:spcAft>
              <a:buSzPts val="400"/>
              <a:tabLst>
                <a:tab pos="922338" algn="l"/>
                <a:tab pos="1827213" algn="l"/>
                <a:tab pos="2741613" algn="l"/>
                <a:tab pos="3656013" algn="l"/>
                <a:tab pos="4570413" algn="l"/>
                <a:tab pos="5484813" algn="l"/>
                <a:tab pos="6399213" algn="l"/>
                <a:tab pos="7313613" algn="l"/>
                <a:tab pos="8228013" algn="l"/>
                <a:tab pos="9142413" algn="l"/>
                <a:tab pos="10056813" algn="l"/>
              </a:tabLst>
            </a:pPr>
            <a:endParaRPr lang="nb-NO" altLang="nb-NO">
              <a:latin typeface="Arial" panose="020B0604020202020204" pitchFamily="34" charset="0"/>
              <a:ea typeface="ＭＳ Ｐゴシック" panose="020B0600070205080204" pitchFamily="34" charset="-128"/>
              <a:cs typeface="Arial" panose="020B0604020202020204" pitchFamily="34" charset="0"/>
            </a:endParaRPr>
          </a:p>
          <a:p>
            <a:pPr>
              <a:tabLst>
                <a:tab pos="922338" algn="l"/>
                <a:tab pos="1827213" algn="l"/>
                <a:tab pos="2741613" algn="l"/>
                <a:tab pos="3656013" algn="l"/>
                <a:tab pos="4570413" algn="l"/>
                <a:tab pos="5484813" algn="l"/>
                <a:tab pos="6399213" algn="l"/>
                <a:tab pos="7313613" algn="l"/>
                <a:tab pos="8228013" algn="l"/>
                <a:tab pos="9142413" algn="l"/>
                <a:tab pos="10056813" algn="l"/>
              </a:tabLst>
            </a:pPr>
            <a:endParaRPr lang="en-US"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B2C055D8-92BF-CC40-B257-D39E33A4618A}"/>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B0F585A9-56C2-A040-A610-230B5C96BC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nb-NO">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17715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8F268602-EAA6-AE4C-875E-D29E4465CF14}"/>
              </a:ext>
            </a:extLst>
          </p:cNvPr>
          <p:cNvSpPr>
            <a:spLocks noGrp="1" noRot="1" noChangeAspect="1" noChangeArrowheads="1" noTextEdit="1"/>
          </p:cNvSpPr>
          <p:nvPr>
            <p:ph type="sldImg"/>
          </p:nvPr>
        </p:nvSpPr>
        <p:spPr>
          <a:ln/>
        </p:spPr>
      </p:sp>
      <p:sp>
        <p:nvSpPr>
          <p:cNvPr id="70658" name="Notes Placeholder 2">
            <a:extLst>
              <a:ext uri="{FF2B5EF4-FFF2-40B4-BE49-F238E27FC236}">
                <a16:creationId xmlns:a16="http://schemas.microsoft.com/office/drawing/2014/main" id="{DA1B633D-CF04-0F4C-8376-207DF6886B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FA6E4A68-655C-304F-8A3F-6FC17556BE6B}"/>
              </a:ext>
            </a:extLst>
          </p:cNvPr>
          <p:cNvSpPr>
            <a:spLocks noGrp="1" noRot="1" noChangeAspect="1" noChangeArrowheads="1" noTextEdit="1"/>
          </p:cNvSpPr>
          <p:nvPr>
            <p:ph type="sldImg"/>
          </p:nvPr>
        </p:nvSpPr>
        <p:spPr>
          <a:ln/>
        </p:spPr>
      </p:sp>
      <p:sp>
        <p:nvSpPr>
          <p:cNvPr id="72706" name="Notes Placeholder 2">
            <a:extLst>
              <a:ext uri="{FF2B5EF4-FFF2-40B4-BE49-F238E27FC236}">
                <a16:creationId xmlns:a16="http://schemas.microsoft.com/office/drawing/2014/main" id="{6860A8CA-BF01-8449-98DD-52F578F1CD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a:extLst>
              <a:ext uri="{FF2B5EF4-FFF2-40B4-BE49-F238E27FC236}">
                <a16:creationId xmlns:a16="http://schemas.microsoft.com/office/drawing/2014/main" id="{CDE72B2E-349C-DA4D-B3BF-23B42C00633B}"/>
              </a:ext>
            </a:extLst>
          </p:cNvPr>
          <p:cNvSpPr>
            <a:spLocks noGrp="1" noRot="1" noChangeAspect="1" noChangeArrowheads="1" noTextEdit="1"/>
          </p:cNvSpPr>
          <p:nvPr>
            <p:ph type="sldImg"/>
          </p:nvPr>
        </p:nvSpPr>
        <p:spPr>
          <a:ln/>
        </p:spPr>
      </p:sp>
      <p:sp>
        <p:nvSpPr>
          <p:cNvPr id="94210" name="Notes Placeholder 2">
            <a:extLst>
              <a:ext uri="{FF2B5EF4-FFF2-40B4-BE49-F238E27FC236}">
                <a16:creationId xmlns:a16="http://schemas.microsoft.com/office/drawing/2014/main" id="{11542FAA-E33D-5640-AE65-0F98CDBF98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--interactive (-i) – send stdin to the process.</a:t>
            </a:r>
          </a:p>
          <a:p>
            <a:r>
              <a:rPr lang="en-US" altLang="en-US">
                <a:latin typeface="Arial" panose="020B0604020202020204" pitchFamily="34" charset="0"/>
                <a:ea typeface="ＭＳ Ｐゴシック" panose="020B0600070205080204" pitchFamily="34" charset="-128"/>
              </a:rPr>
              <a:t>-tty (-t) – tell the process that a terminal is present. This affects how the process outputs data and how it treats signals such as (Ctrl-C).</a:t>
            </a:r>
          </a:p>
          <a:p>
            <a:r>
              <a:rPr lang="en-US" altLang="en-US">
                <a:latin typeface="Arial" panose="020B0604020202020204" pitchFamily="34" charset="0"/>
                <a:ea typeface="ＭＳ Ｐゴシック" panose="020B0600070205080204" pitchFamily="34" charset="-128"/>
              </a:rPr>
              <a:t>--rm – remove the container on exit.</a:t>
            </a:r>
          </a:p>
          <a:p>
            <a:r>
              <a:rPr lang="en-US" altLang="en-US">
                <a:latin typeface="Arial" panose="020B0604020202020204" pitchFamily="34" charset="0"/>
                <a:ea typeface="ＭＳ Ｐゴシック" panose="020B0600070205080204" pitchFamily="34" charset="-128"/>
              </a:rPr>
              <a:t>ubuntu – use the ubuntu:latest image.</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--detached (-d) – Run in detached mode, you can attach again with docker attach</a:t>
            </a: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94211" name="Slide Number Placeholder 3">
            <a:extLst>
              <a:ext uri="{FF2B5EF4-FFF2-40B4-BE49-F238E27FC236}">
                <a16:creationId xmlns:a16="http://schemas.microsoft.com/office/drawing/2014/main" id="{1B9E78E3-089C-AB46-A68D-5BB379D8CC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0C61107-C6AC-174F-AB1C-0E48666F29E5}" type="slidenum">
              <a:rPr lang="en-US" altLang="en-US" sz="1300" smtClean="0"/>
              <a:pPr>
                <a:spcBef>
                  <a:spcPct val="0"/>
                </a:spcBef>
              </a:pPr>
              <a:t>37</a:t>
            </a:fld>
            <a:endParaRPr lang="en-US" altLang="en-US"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B3FC59A5-3090-404E-AD37-4E1DBB2545C4}"/>
              </a:ext>
            </a:extLst>
          </p:cNvPr>
          <p:cNvSpPr>
            <a:spLocks noGrp="1" noRot="1" noChangeAspect="1" noChangeArrowheads="1" noTextEdit="1"/>
          </p:cNvSpPr>
          <p:nvPr>
            <p:ph type="sldImg"/>
          </p:nvPr>
        </p:nvSpPr>
        <p:spPr>
          <a:ln/>
        </p:spPr>
      </p:sp>
      <p:sp>
        <p:nvSpPr>
          <p:cNvPr id="96258" name="Notes Placeholder 2">
            <a:extLst>
              <a:ext uri="{FF2B5EF4-FFF2-40B4-BE49-F238E27FC236}">
                <a16:creationId xmlns:a16="http://schemas.microsoft.com/office/drawing/2014/main" id="{7DBF2E00-CBF5-344B-B26D-C58DCC3DF7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--interactive (-i) – send stdin to the process.</a:t>
            </a:r>
          </a:p>
          <a:p>
            <a:r>
              <a:rPr lang="en-US" altLang="en-US">
                <a:latin typeface="Arial" panose="020B0604020202020204" pitchFamily="34" charset="0"/>
                <a:ea typeface="ＭＳ Ｐゴシック" panose="020B0600070205080204" pitchFamily="34" charset="-128"/>
              </a:rPr>
              <a:t>-tty (-t) – tell the process that a terminal is present. This affects how the process outputs data and how it treats signals such as (Ctrl-C).</a:t>
            </a:r>
          </a:p>
          <a:p>
            <a:r>
              <a:rPr lang="en-US" altLang="en-US">
                <a:latin typeface="Arial" panose="020B0604020202020204" pitchFamily="34" charset="0"/>
                <a:ea typeface="ＭＳ Ｐゴシック" panose="020B0600070205080204" pitchFamily="34" charset="-128"/>
              </a:rPr>
              <a:t>--rm – remove the container on exit.</a:t>
            </a:r>
          </a:p>
          <a:p>
            <a:r>
              <a:rPr lang="en-US" altLang="en-US">
                <a:latin typeface="Arial" panose="020B0604020202020204" pitchFamily="34" charset="0"/>
                <a:ea typeface="ＭＳ Ｐゴシック" panose="020B0600070205080204" pitchFamily="34" charset="-128"/>
              </a:rPr>
              <a:t>ubuntu – use the ubuntu:latest image.</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--detached (-d) – Run in detached mode, you can attach again with docker attach</a:t>
            </a: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96259" name="Slide Number Placeholder 3">
            <a:extLst>
              <a:ext uri="{FF2B5EF4-FFF2-40B4-BE49-F238E27FC236}">
                <a16:creationId xmlns:a16="http://schemas.microsoft.com/office/drawing/2014/main" id="{E7639E2F-BF19-2946-8AA3-01F8426CE48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C8C928C-DC3E-8E49-9299-4E87435E065A}" type="slidenum">
              <a:rPr lang="en-US" altLang="en-US" sz="1300" smtClean="0"/>
              <a:pPr>
                <a:spcBef>
                  <a:spcPct val="0"/>
                </a:spcBef>
              </a:pPr>
              <a:t>38</a:t>
            </a:fld>
            <a:endParaRPr lang="en-US" altLang="en-US"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09230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4652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5569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5638800" cy="838200"/>
          </a:xfrm>
        </p:spPr>
        <p:txBody>
          <a:bodyPr/>
          <a:lstStyle/>
          <a:p>
            <a:r>
              <a:rPr lang="en-US"/>
              <a:t>Click to edit Master title style</a:t>
            </a:r>
          </a:p>
        </p:txBody>
      </p:sp>
      <p:sp>
        <p:nvSpPr>
          <p:cNvPr id="3" name="Table Placeholder 2"/>
          <p:cNvSpPr>
            <a:spLocks noGrp="1"/>
          </p:cNvSpPr>
          <p:nvPr>
            <p:ph type="tbl" idx="1"/>
          </p:nvPr>
        </p:nvSpPr>
        <p:spPr>
          <a:xfrm>
            <a:off x="228600" y="1219200"/>
            <a:ext cx="8458200" cy="4572000"/>
          </a:xfrm>
        </p:spPr>
        <p:txBody>
          <a:bodyPr/>
          <a:lstStyle/>
          <a:p>
            <a:pPr lvl="0"/>
            <a:endParaRPr lang="en-US" noProof="0"/>
          </a:p>
        </p:txBody>
      </p:sp>
    </p:spTree>
    <p:extLst>
      <p:ext uri="{BB962C8B-B14F-4D97-AF65-F5344CB8AC3E}">
        <p14:creationId xmlns:p14="http://schemas.microsoft.com/office/powerpoint/2010/main" val="2404330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6172200" cy="8382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7895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22556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5638800" cy="8382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32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32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603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838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79239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1827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F9CB577A-03BD-4A40-B193-2439FF701864}"/>
              </a:ext>
            </a:extLst>
          </p:cNvPr>
          <p:cNvSpPr>
            <a:spLocks noGrp="1"/>
          </p:cNvSpPr>
          <p:nvPr>
            <p:ph type="body" idx="1"/>
          </p:nvPr>
        </p:nvSpPr>
        <p:spPr bwMode="auto">
          <a:xfrm>
            <a:off x="228600" y="1219200"/>
            <a:ext cx="8458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63F9B434-0257-9F4D-9E07-A76C838DA4AA}"/>
              </a:ext>
            </a:extLst>
          </p:cNvPr>
          <p:cNvSpPr>
            <a:spLocks noGrp="1"/>
          </p:cNvSpPr>
          <p:nvPr>
            <p:ph type="title"/>
          </p:nvPr>
        </p:nvSpPr>
        <p:spPr>
          <a:xfrm>
            <a:off x="228600" y="76200"/>
            <a:ext cx="5638800" cy="838200"/>
          </a:xfrm>
          <a:prstGeom prst="rect">
            <a:avLst/>
          </a:prstGeom>
          <a:noFill/>
          <a:ln>
            <a:noFill/>
          </a:ln>
        </p:spPr>
        <p:txBody>
          <a:bodyPr vert="horz" lIns="91440" tIns="45720" rIns="91440" bIns="45720" rtlCol="0" anchor="ctr">
            <a:normAutofit/>
          </a:bodyPr>
          <a:lstStyle/>
          <a:p>
            <a:r>
              <a:rPr lang="en-US" dirty="0"/>
              <a:t>Click to edit Master title style</a:t>
            </a:r>
          </a:p>
        </p:txBody>
      </p:sp>
      <p:pic>
        <p:nvPicPr>
          <p:cNvPr id="1028" name="Picture 7" descr="https://nels.bioinfo.no/javax.faces.resource/uib-logo.png.xhtml;jsessionid=341A07ACC3733AFC7ACA1EF8E5913890?ln=images">
            <a:extLst>
              <a:ext uri="{FF2B5EF4-FFF2-40B4-BE49-F238E27FC236}">
                <a16:creationId xmlns:a16="http://schemas.microsoft.com/office/drawing/2014/main" id="{3BA85E86-52CE-6344-AF1B-ACE0F5E0C74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12738" y="6096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9" descr="https://nels.bioinfo.no/javax.faces.resource/uio-logo.png.xhtml;jsessionid=341A07ACC3733AFC7ACA1EF8E5913890?ln=images">
            <a:extLst>
              <a:ext uri="{FF2B5EF4-FFF2-40B4-BE49-F238E27FC236}">
                <a16:creationId xmlns:a16="http://schemas.microsoft.com/office/drawing/2014/main" id="{399AEBFD-F109-B047-B6C2-D178069FEA11}"/>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252538" y="6159500"/>
            <a:ext cx="6096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1" descr="https://nels.bioinfo.no/javax.faces.resource/uit-logo.png.xhtml;jsessionid=341A07ACC3733AFC7ACA1EF8E5913890?ln=images">
            <a:extLst>
              <a:ext uri="{FF2B5EF4-FFF2-40B4-BE49-F238E27FC236}">
                <a16:creationId xmlns:a16="http://schemas.microsoft.com/office/drawing/2014/main" id="{92D8DD2D-8282-C14F-A6CE-AC1BEB42BD25}"/>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141538" y="6181725"/>
            <a:ext cx="601662"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3" descr="https://nels.bioinfo.no/javax.faces.resource/umb-logo.png.xhtml;jsessionid=341A07ACC3733AFC7ACA1EF8E5913890?ln=images">
            <a:extLst>
              <a:ext uri="{FF2B5EF4-FFF2-40B4-BE49-F238E27FC236}">
                <a16:creationId xmlns:a16="http://schemas.microsoft.com/office/drawing/2014/main" id="{815E9EB4-7E3A-1A43-A3CE-06076534F18E}"/>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884738" y="6192838"/>
            <a:ext cx="152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5" descr="https://nels.bioinfo.no/javax.faces.resource/research-council-logo.png.xhtml;jsessionid=341A07ACC3733AFC7ACA1EF8E5913890?ln=images">
            <a:extLst>
              <a:ext uri="{FF2B5EF4-FFF2-40B4-BE49-F238E27FC236}">
                <a16:creationId xmlns:a16="http://schemas.microsoft.com/office/drawing/2014/main" id="{8BE13763-68B9-AC41-AA7D-46C808DEDA01}"/>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6561138" y="6159500"/>
            <a:ext cx="23622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7" descr="http://www.ntnu.no/ntnu-theme/images/bannere/logo.header.no.png">
            <a:extLst>
              <a:ext uri="{FF2B5EF4-FFF2-40B4-BE49-F238E27FC236}">
                <a16:creationId xmlns:a16="http://schemas.microsoft.com/office/drawing/2014/main" id="{4D28CF5E-9557-514D-83BC-3DDAA5A13231}"/>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2997200" y="6256338"/>
            <a:ext cx="1684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sldNum="0" hdr="0" ftr="0"/>
  <p:txStyles>
    <p:titleStyle>
      <a:lvl1pPr algn="l" rtl="0" eaLnBrk="0" fontAlgn="base" hangingPunct="0">
        <a:spcBef>
          <a:spcPct val="0"/>
        </a:spcBef>
        <a:spcAft>
          <a:spcPct val="0"/>
        </a:spcAft>
        <a:defRPr sz="3000" kern="1200">
          <a:solidFill>
            <a:schemeClr val="tx2"/>
          </a:solidFill>
          <a:effectLst>
            <a:outerShdw blurRad="38100" dist="38100" dir="2700000" algn="tl">
              <a:srgbClr val="000000">
                <a:alpha val="43137"/>
              </a:srgbClr>
            </a:outerShdw>
          </a:effectLst>
          <a:latin typeface="Myriad Pro Light" pitchFamily="34" charset="0"/>
          <a:ea typeface="ＭＳ Ｐゴシック" charset="0"/>
          <a:cs typeface="ＭＳ Ｐゴシック" charset="0"/>
        </a:defRPr>
      </a:lvl1pPr>
      <a:lvl2pPr algn="l" rtl="0" eaLnBrk="0" fontAlgn="base" hangingPunct="0">
        <a:spcBef>
          <a:spcPct val="0"/>
        </a:spcBef>
        <a:spcAft>
          <a:spcPct val="0"/>
        </a:spcAft>
        <a:defRPr sz="3000">
          <a:solidFill>
            <a:schemeClr val="tx2"/>
          </a:solidFill>
          <a:latin typeface="Myriad Pro Light" pitchFamily="34" charset="0"/>
          <a:ea typeface="ＭＳ Ｐゴシック" charset="0"/>
          <a:cs typeface="ＭＳ Ｐゴシック" charset="0"/>
        </a:defRPr>
      </a:lvl2pPr>
      <a:lvl3pPr algn="l" rtl="0" eaLnBrk="0" fontAlgn="base" hangingPunct="0">
        <a:spcBef>
          <a:spcPct val="0"/>
        </a:spcBef>
        <a:spcAft>
          <a:spcPct val="0"/>
        </a:spcAft>
        <a:defRPr sz="3000">
          <a:solidFill>
            <a:schemeClr val="tx2"/>
          </a:solidFill>
          <a:latin typeface="Myriad Pro Light" pitchFamily="34" charset="0"/>
          <a:ea typeface="ＭＳ Ｐゴシック" charset="0"/>
          <a:cs typeface="ＭＳ Ｐゴシック" charset="0"/>
        </a:defRPr>
      </a:lvl3pPr>
      <a:lvl4pPr algn="l" rtl="0" eaLnBrk="0" fontAlgn="base" hangingPunct="0">
        <a:spcBef>
          <a:spcPct val="0"/>
        </a:spcBef>
        <a:spcAft>
          <a:spcPct val="0"/>
        </a:spcAft>
        <a:defRPr sz="3000">
          <a:solidFill>
            <a:schemeClr val="tx2"/>
          </a:solidFill>
          <a:latin typeface="Myriad Pro Light" pitchFamily="34" charset="0"/>
          <a:ea typeface="ＭＳ Ｐゴシック" charset="0"/>
          <a:cs typeface="ＭＳ Ｐゴシック" charset="0"/>
        </a:defRPr>
      </a:lvl4pPr>
      <a:lvl5pPr algn="l" rtl="0" eaLnBrk="0" fontAlgn="base" hangingPunct="0">
        <a:spcBef>
          <a:spcPct val="0"/>
        </a:spcBef>
        <a:spcAft>
          <a:spcPct val="0"/>
        </a:spcAft>
        <a:defRPr sz="3000">
          <a:solidFill>
            <a:schemeClr val="tx2"/>
          </a:solidFill>
          <a:latin typeface="Myriad Pro Light" pitchFamily="34" charset="0"/>
          <a:ea typeface="ＭＳ Ｐゴシック" charset="0"/>
          <a:cs typeface="ＭＳ Ｐゴシック" charset="0"/>
        </a:defRPr>
      </a:lvl5pPr>
      <a:lvl6pPr marL="457200" algn="l" rtl="0" fontAlgn="base">
        <a:spcBef>
          <a:spcPct val="0"/>
        </a:spcBef>
        <a:spcAft>
          <a:spcPct val="0"/>
        </a:spcAft>
        <a:defRPr sz="3600">
          <a:solidFill>
            <a:schemeClr val="bg1"/>
          </a:solidFill>
          <a:latin typeface="Myriad Pro Light" pitchFamily="34" charset="0"/>
        </a:defRPr>
      </a:lvl6pPr>
      <a:lvl7pPr marL="914400" algn="l" rtl="0" fontAlgn="base">
        <a:spcBef>
          <a:spcPct val="0"/>
        </a:spcBef>
        <a:spcAft>
          <a:spcPct val="0"/>
        </a:spcAft>
        <a:defRPr sz="3600">
          <a:solidFill>
            <a:schemeClr val="bg1"/>
          </a:solidFill>
          <a:latin typeface="Myriad Pro Light" pitchFamily="34" charset="0"/>
        </a:defRPr>
      </a:lvl7pPr>
      <a:lvl8pPr marL="1371600" algn="l" rtl="0" fontAlgn="base">
        <a:spcBef>
          <a:spcPct val="0"/>
        </a:spcBef>
        <a:spcAft>
          <a:spcPct val="0"/>
        </a:spcAft>
        <a:defRPr sz="3600">
          <a:solidFill>
            <a:schemeClr val="bg1"/>
          </a:solidFill>
          <a:latin typeface="Myriad Pro Light" pitchFamily="34" charset="0"/>
        </a:defRPr>
      </a:lvl8pPr>
      <a:lvl9pPr marL="1828800" algn="l" rtl="0" fontAlgn="base">
        <a:spcBef>
          <a:spcPct val="0"/>
        </a:spcBef>
        <a:spcAft>
          <a:spcPct val="0"/>
        </a:spcAft>
        <a:defRPr sz="3600">
          <a:solidFill>
            <a:schemeClr val="bg1"/>
          </a:solidFill>
          <a:latin typeface="Myriad Pro Light" pitchFamily="34" charset="0"/>
        </a:defRPr>
      </a:lvl9pPr>
    </p:titleStyle>
    <p:bodyStyle>
      <a:lvl1pPr marL="342900" indent="-342900" algn="l" rtl="0" eaLnBrk="0" fontAlgn="base" hangingPunct="0">
        <a:spcBef>
          <a:spcPct val="20000"/>
        </a:spcBef>
        <a:spcAft>
          <a:spcPct val="0"/>
        </a:spcAft>
        <a:buSzPct val="60000"/>
        <a:buFont typeface="Wingdings" pitchFamily="2" charset="2"/>
        <a:buChar char=""/>
        <a:defRPr sz="2800" kern="1200">
          <a:solidFill>
            <a:srgbClr val="4A452A"/>
          </a:solidFill>
          <a:latin typeface="Myriad Pro" pitchFamily="34" charset="0"/>
          <a:ea typeface="ＭＳ Ｐゴシック" charset="0"/>
          <a:cs typeface="ＭＳ Ｐゴシック" charset="0"/>
        </a:defRPr>
      </a:lvl1pPr>
      <a:lvl2pPr marL="742950" indent="-285750" algn="l" rtl="0" eaLnBrk="0" fontAlgn="base" hangingPunct="0">
        <a:spcBef>
          <a:spcPct val="20000"/>
        </a:spcBef>
        <a:spcAft>
          <a:spcPct val="0"/>
        </a:spcAft>
        <a:buSzPct val="60000"/>
        <a:buFont typeface="Wingdings" pitchFamily="2" charset="2"/>
        <a:buChar char=""/>
        <a:defRPr sz="2600" kern="1200">
          <a:solidFill>
            <a:srgbClr val="4A452A"/>
          </a:solidFill>
          <a:latin typeface="Myriad Pro" pitchFamily="34" charset="0"/>
          <a:ea typeface="ＭＳ Ｐゴシック" charset="0"/>
          <a:cs typeface="+mn-cs"/>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4A452A"/>
          </a:solidFill>
          <a:latin typeface="Myriad Pro" pitchFamily="34" charset="0"/>
          <a:ea typeface="ＭＳ Ｐゴシック" charset="0"/>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4A452A"/>
          </a:solidFill>
          <a:latin typeface="Myriad Pro" pitchFamily="34" charset="0"/>
          <a:ea typeface="ＭＳ Ｐゴシック" charset="0"/>
          <a:cs typeface="+mn-cs"/>
        </a:defRPr>
      </a:lvl4pPr>
      <a:lvl5pPr marL="2057400" indent="-228600" algn="l" rtl="0" eaLnBrk="0" fontAlgn="base" hangingPunct="0">
        <a:spcBef>
          <a:spcPct val="20000"/>
        </a:spcBef>
        <a:spcAft>
          <a:spcPct val="0"/>
        </a:spcAft>
        <a:buFont typeface="Wingdings" pitchFamily="2" charset="2"/>
        <a:buChar char="§"/>
        <a:defRPr sz="2000" kern="1200">
          <a:solidFill>
            <a:srgbClr val="4A452A"/>
          </a:solidFill>
          <a:latin typeface="Myriad Pro"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cloud-user@192.168.1.58" TargetMode="External"/><Relationship Id="rId2" Type="http://schemas.openxmlformats.org/officeDocument/2006/relationships/hyperlink" Target="mailto:cloud-user@86.50.170.102" TargetMode="Externa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bdulrahmanazab/docker-training-nei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docker.com/engine/reference/builder/" TargetMode="External"/><Relationship Id="rId2" Type="http://schemas.openxmlformats.org/officeDocument/2006/relationships/hyperlink" Target="https://docs.docker.com/engine/reference/builder/#/dockerignore-fil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uh.iaas.no"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ubtitle 5">
            <a:extLst>
              <a:ext uri="{FF2B5EF4-FFF2-40B4-BE49-F238E27FC236}">
                <a16:creationId xmlns:a16="http://schemas.microsoft.com/office/drawing/2014/main" id="{5E8FC883-94C3-EA45-9C4B-8145F7DC884A}"/>
              </a:ext>
            </a:extLst>
          </p:cNvPr>
          <p:cNvSpPr>
            <a:spLocks noGrp="1"/>
          </p:cNvSpPr>
          <p:nvPr>
            <p:ph type="subTitle" idx="1"/>
          </p:nvPr>
        </p:nvSpPr>
        <p:spPr>
          <a:xfrm>
            <a:off x="1371600" y="2362200"/>
            <a:ext cx="7086600" cy="3429000"/>
          </a:xfrm>
        </p:spPr>
        <p:txBody>
          <a:bodyPr/>
          <a:lstStyle/>
          <a:p>
            <a:pPr algn="r"/>
            <a:r>
              <a:rPr lang="nb-NO" altLang="en-US" sz="2700" dirty="0" err="1">
                <a:solidFill>
                  <a:schemeClr val="tx1"/>
                </a:solidFill>
                <a:ea typeface="ＭＳ Ｐゴシック" panose="020B0600070205080204" pitchFamily="34" charset="-128"/>
              </a:rPr>
              <a:t>Abdulrahman</a:t>
            </a:r>
            <a:r>
              <a:rPr lang="nb-NO" altLang="en-US" sz="2700" dirty="0">
                <a:solidFill>
                  <a:schemeClr val="tx1"/>
                </a:solidFill>
                <a:ea typeface="ＭＳ Ｐゴシック" panose="020B0600070205080204" pitchFamily="34" charset="-128"/>
              </a:rPr>
              <a:t> </a:t>
            </a:r>
            <a:r>
              <a:rPr lang="nb-NO" altLang="en-US" sz="2700" dirty="0" err="1">
                <a:solidFill>
                  <a:schemeClr val="tx1"/>
                </a:solidFill>
                <a:ea typeface="ＭＳ Ｐゴシック" panose="020B0600070205080204" pitchFamily="34" charset="-128"/>
              </a:rPr>
              <a:t>Azab</a:t>
            </a:r>
            <a:endParaRPr lang="nb-NO" altLang="en-US" sz="2700" dirty="0">
              <a:solidFill>
                <a:schemeClr val="tx1"/>
              </a:solidFill>
              <a:ea typeface="ＭＳ Ｐゴシック" panose="020B0600070205080204" pitchFamily="34" charset="-128"/>
            </a:endParaRPr>
          </a:p>
          <a:p>
            <a:pPr algn="r"/>
            <a:r>
              <a:rPr lang="nb-NO" dirty="0"/>
              <a:t> </a:t>
            </a:r>
            <a:endParaRPr lang="nb-NO" altLang="en-US" sz="2000" b="1" dirty="0">
              <a:solidFill>
                <a:srgbClr val="898989"/>
              </a:solidFill>
              <a:ea typeface="ＭＳ Ｐゴシック" panose="020B0600070205080204" pitchFamily="34" charset="-128"/>
            </a:endParaRPr>
          </a:p>
          <a:p>
            <a:pPr algn="r"/>
            <a:endParaRPr lang="nb-NO" altLang="en-US" sz="2000" b="1" dirty="0">
              <a:solidFill>
                <a:srgbClr val="898989"/>
              </a:solidFill>
              <a:ea typeface="ＭＳ Ｐゴシック" panose="020B0600070205080204" pitchFamily="34" charset="-128"/>
            </a:endParaRPr>
          </a:p>
          <a:p>
            <a:pPr algn="r"/>
            <a:endParaRPr lang="nb-NO" altLang="en-US" sz="2000" b="1" dirty="0">
              <a:solidFill>
                <a:srgbClr val="898989"/>
              </a:solidFill>
              <a:ea typeface="ＭＳ Ｐゴシック" panose="020B0600070205080204" pitchFamily="34" charset="-128"/>
            </a:endParaRPr>
          </a:p>
          <a:p>
            <a:pPr algn="r"/>
            <a:r>
              <a:rPr lang="nb-NO" altLang="en-US" sz="2000" b="1" dirty="0">
                <a:solidFill>
                  <a:srgbClr val="898989"/>
                </a:solidFill>
                <a:ea typeface="ＭＳ Ｐゴシック" panose="020B0600070205080204" pitchFamily="34" charset="-128"/>
              </a:rPr>
              <a:t>15, May 2019</a:t>
            </a:r>
            <a:endParaRPr lang="en-US" altLang="en-US" sz="2000" b="1" dirty="0">
              <a:solidFill>
                <a:srgbClr val="898989"/>
              </a:solidFill>
              <a:ea typeface="ＭＳ Ｐゴシック" panose="020B0600070205080204" pitchFamily="34" charset="-128"/>
            </a:endParaRPr>
          </a:p>
        </p:txBody>
      </p:sp>
      <p:sp>
        <p:nvSpPr>
          <p:cNvPr id="7" name="Title 6">
            <a:extLst>
              <a:ext uri="{FF2B5EF4-FFF2-40B4-BE49-F238E27FC236}">
                <a16:creationId xmlns:a16="http://schemas.microsoft.com/office/drawing/2014/main" id="{B92522BB-6474-7342-9B1F-906969F14051}"/>
              </a:ext>
            </a:extLst>
          </p:cNvPr>
          <p:cNvSpPr>
            <a:spLocks noGrp="1"/>
          </p:cNvSpPr>
          <p:nvPr>
            <p:ph type="ctrTitle"/>
          </p:nvPr>
        </p:nvSpPr>
        <p:spPr>
          <a:xfrm>
            <a:off x="685800" y="914400"/>
            <a:ext cx="7772400" cy="1470025"/>
          </a:xfrm>
        </p:spPr>
        <p:txBody>
          <a:bodyPr wrap="square" numCol="1" anchorCtr="0" compatLnSpc="1">
            <a:prstTxWarp prst="textNoShape">
              <a:avLst/>
            </a:prstTxWarp>
          </a:bodyPr>
          <a:lstStyle/>
          <a:p>
            <a:pPr>
              <a:defRPr/>
            </a:pPr>
            <a:r>
              <a:rPr lang="nb-NO" sz="6000" dirty="0">
                <a:effectLst>
                  <a:outerShdw blurRad="38100" dist="38100" dir="2700000" algn="tl">
                    <a:srgbClr val="DDDDDD"/>
                  </a:outerShdw>
                </a:effectLst>
                <a:latin typeface="Myriad Pro Light" charset="0"/>
                <a:cs typeface="+mj-cs"/>
              </a:rPr>
              <a:t>Containers</a:t>
            </a:r>
            <a:br>
              <a:rPr lang="nb-NO" sz="6000" dirty="0">
                <a:effectLst>
                  <a:outerShdw blurRad="38100" dist="38100" dir="2700000" algn="tl">
                    <a:srgbClr val="DDDDDD"/>
                  </a:outerShdw>
                </a:effectLst>
                <a:latin typeface="Myriad Pro Light" charset="0"/>
                <a:cs typeface="+mj-cs"/>
              </a:rPr>
            </a:br>
            <a:r>
              <a:rPr lang="en-US" dirty="0">
                <a:effectLst>
                  <a:outerShdw blurRad="38100" dist="38100" dir="2700000" algn="tl">
                    <a:srgbClr val="DDDDDD"/>
                  </a:outerShdw>
                </a:effectLst>
                <a:latin typeface="Myriad Pro Light" charset="0"/>
                <a:cs typeface="+mj-cs"/>
              </a:rPr>
              <a:t>A </a:t>
            </a:r>
            <a:r>
              <a:rPr lang="en-US" dirty="0" err="1">
                <a:effectLst>
                  <a:outerShdw blurRad="38100" dist="38100" dir="2700000" algn="tl">
                    <a:srgbClr val="DDDDDD"/>
                  </a:outerShdw>
                </a:effectLst>
                <a:latin typeface="Myriad Pro Light" charset="0"/>
                <a:cs typeface="+mj-cs"/>
              </a:rPr>
              <a:t>DevOps</a:t>
            </a:r>
            <a:r>
              <a:rPr lang="en-US" dirty="0">
                <a:effectLst>
                  <a:outerShdw blurRad="38100" dist="38100" dir="2700000" algn="tl">
                    <a:srgbClr val="DDDDDD"/>
                  </a:outerShdw>
                </a:effectLst>
                <a:latin typeface="Myriad Pro Light" charset="0"/>
                <a:cs typeface="+mj-cs"/>
              </a:rPr>
              <a:t> love story </a:t>
            </a:r>
            <a:r>
              <a:rPr lang="en-US" dirty="0">
                <a:effectLst>
                  <a:outerShdw blurRad="38100" dist="38100" dir="2700000" algn="tl">
                    <a:srgbClr val="DDDDDD"/>
                  </a:outerShdw>
                </a:effectLst>
                <a:latin typeface="Myriad Pro Light" charset="0"/>
                <a:cs typeface="+mj-cs"/>
                <a:sym typeface="Wingdings"/>
              </a:rPr>
              <a:t></a:t>
            </a:r>
            <a:endParaRPr lang="nb-NO" dirty="0">
              <a:effectLst/>
              <a:latin typeface="Myriad Pro Light" charset="0"/>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612A-7D26-E947-BDA4-B28AB88BE202}"/>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Containers</a:t>
            </a:r>
          </a:p>
        </p:txBody>
      </p:sp>
      <p:pic>
        <p:nvPicPr>
          <p:cNvPr id="14338" name="Picture 5">
            <a:extLst>
              <a:ext uri="{FF2B5EF4-FFF2-40B4-BE49-F238E27FC236}">
                <a16:creationId xmlns:a16="http://schemas.microsoft.com/office/drawing/2014/main" id="{A2575109-DE49-E74A-87B7-EAF862699BA9}"/>
              </a:ext>
            </a:extLst>
          </p:cNvPr>
          <p:cNvPicPr>
            <a:picLocks noChangeAspect="1"/>
          </p:cNvPicPr>
          <p:nvPr/>
        </p:nvPicPr>
        <p:blipFill>
          <a:blip r:embed="rId2">
            <a:extLst>
              <a:ext uri="{28A0092B-C50C-407E-A947-70E740481C1C}">
                <a14:useLocalDpi xmlns:a14="http://schemas.microsoft.com/office/drawing/2010/main" val="0"/>
              </a:ext>
            </a:extLst>
          </a:blip>
          <a:srcRect l="2963" t="1459" r="1759" b="2686"/>
          <a:stretch>
            <a:fillRect/>
          </a:stretch>
        </p:blipFill>
        <p:spPr bwMode="auto">
          <a:xfrm>
            <a:off x="838200" y="1128713"/>
            <a:ext cx="73152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435E-6B5F-0B45-9CC7-5BE3E292F740}"/>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Docker</a:t>
            </a:r>
          </a:p>
        </p:txBody>
      </p:sp>
      <p:pic>
        <p:nvPicPr>
          <p:cNvPr id="15362" name="Picture 2" descr="Screen Shot 2015-12-14 at 19.26.38.png">
            <a:extLst>
              <a:ext uri="{FF2B5EF4-FFF2-40B4-BE49-F238E27FC236}">
                <a16:creationId xmlns:a16="http://schemas.microsoft.com/office/drawing/2014/main" id="{BB908ED7-D8A0-D045-A0C2-D6774C8865B8}"/>
              </a:ext>
            </a:extLst>
          </p:cNvPr>
          <p:cNvPicPr>
            <a:picLocks noChangeAspect="1"/>
          </p:cNvPicPr>
          <p:nvPr/>
        </p:nvPicPr>
        <p:blipFill>
          <a:blip r:embed="rId3">
            <a:extLst>
              <a:ext uri="{28A0092B-C50C-407E-A947-70E740481C1C}">
                <a14:useLocalDpi xmlns:a14="http://schemas.microsoft.com/office/drawing/2010/main" val="0"/>
              </a:ext>
            </a:extLst>
          </a:blip>
          <a:srcRect l="15125" t="17160" r="15895" b="1360"/>
          <a:stretch>
            <a:fillRect/>
          </a:stretch>
        </p:blipFill>
        <p:spPr bwMode="auto">
          <a:xfrm>
            <a:off x="0" y="76200"/>
            <a:ext cx="9104313" cy="672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B8BE-1AB7-9B4B-96D3-0DB3589090BE}"/>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Docker Layers</a:t>
            </a:r>
          </a:p>
        </p:txBody>
      </p:sp>
      <p:pic>
        <p:nvPicPr>
          <p:cNvPr id="17410" name="Picture 4" descr="Screen Shot 2015-11-26 at 12.21.44.png">
            <a:extLst>
              <a:ext uri="{FF2B5EF4-FFF2-40B4-BE49-F238E27FC236}">
                <a16:creationId xmlns:a16="http://schemas.microsoft.com/office/drawing/2014/main" id="{8750B23E-D2C3-6245-82BD-A59347501E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1778000"/>
            <a:ext cx="70993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06043-80B6-E441-A42C-2674F1D4CECD}"/>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Images and Layers</a:t>
            </a:r>
          </a:p>
        </p:txBody>
      </p:sp>
      <p:sp>
        <p:nvSpPr>
          <p:cNvPr id="18434" name="Rectangle 3">
            <a:extLst>
              <a:ext uri="{FF2B5EF4-FFF2-40B4-BE49-F238E27FC236}">
                <a16:creationId xmlns:a16="http://schemas.microsoft.com/office/drawing/2014/main" id="{DADE6769-DDA2-B44E-97F8-984B317A53E0}"/>
              </a:ext>
            </a:extLst>
          </p:cNvPr>
          <p:cNvSpPr txBox="1">
            <a:spLocks/>
          </p:cNvSpPr>
          <p:nvPr/>
        </p:nvSpPr>
        <p:spPr bwMode="auto">
          <a:xfrm>
            <a:off x="228600" y="1219200"/>
            <a:ext cx="8458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nSpc>
                <a:spcPct val="90000"/>
              </a:lnSpc>
              <a:buFontTx/>
              <a:buNone/>
            </a:pPr>
            <a:r>
              <a:rPr lang="en-US" altLang="en-US" sz="2400">
                <a:solidFill>
                  <a:schemeClr val="tx1"/>
                </a:solidFill>
                <a:latin typeface="Arial" panose="020B0604020202020204" pitchFamily="34" charset="0"/>
              </a:rPr>
              <a:t>ubuntu : 200 Mb </a:t>
            </a:r>
          </a:p>
          <a:p>
            <a:pPr>
              <a:lnSpc>
                <a:spcPct val="90000"/>
              </a:lnSpc>
              <a:buFontTx/>
              <a:buNone/>
            </a:pPr>
            <a:r>
              <a:rPr lang="en-US" altLang="en-US" sz="2400">
                <a:solidFill>
                  <a:schemeClr val="tx1"/>
                </a:solidFill>
                <a:latin typeface="Arial" panose="020B0604020202020204" pitchFamily="34" charset="0"/>
              </a:rPr>
              <a:t>ubuntu + R : 250 Mb </a:t>
            </a:r>
          </a:p>
          <a:p>
            <a:pPr>
              <a:lnSpc>
                <a:spcPct val="90000"/>
              </a:lnSpc>
              <a:buFontTx/>
              <a:buNone/>
            </a:pPr>
            <a:r>
              <a:rPr lang="en-US" altLang="en-US" sz="2400">
                <a:solidFill>
                  <a:schemeClr val="tx1"/>
                </a:solidFill>
                <a:latin typeface="Arial" panose="020B0604020202020204" pitchFamily="34" charset="0"/>
              </a:rPr>
              <a:t>ubuntu + matlab : 250 Mb </a:t>
            </a:r>
          </a:p>
          <a:p>
            <a:pPr>
              <a:lnSpc>
                <a:spcPct val="90000"/>
              </a:lnSpc>
              <a:buFontTx/>
              <a:buNone/>
            </a:pPr>
            <a:endParaRPr lang="en-US" altLang="en-US" sz="2400">
              <a:solidFill>
                <a:schemeClr val="tx1"/>
              </a:solidFill>
              <a:latin typeface="Arial" panose="020B0604020202020204" pitchFamily="34" charset="0"/>
            </a:endParaRPr>
          </a:p>
          <a:p>
            <a:pPr>
              <a:lnSpc>
                <a:spcPct val="90000"/>
              </a:lnSpc>
              <a:buFontTx/>
              <a:buNone/>
            </a:pPr>
            <a:r>
              <a:rPr lang="en-US" altLang="en-US" sz="2400" b="1">
                <a:solidFill>
                  <a:schemeClr val="tx1"/>
                </a:solidFill>
                <a:latin typeface="Arial" panose="020B0604020202020204" pitchFamily="34" charset="0"/>
              </a:rPr>
              <a:t>All three: 300 Mb</a:t>
            </a:r>
          </a:p>
          <a:p>
            <a:pPr>
              <a:lnSpc>
                <a:spcPct val="90000"/>
              </a:lnSpc>
              <a:buFontTx/>
              <a:buNone/>
            </a:pPr>
            <a:endParaRPr lang="en-US" altLang="en-US" sz="2400" b="1"/>
          </a:p>
          <a:p>
            <a:pPr>
              <a:lnSpc>
                <a:spcPct val="90000"/>
              </a:lnSpc>
              <a:buFontTx/>
              <a:buNone/>
            </a:pPr>
            <a:endParaRPr lang="en-AU" altLang="en-US" sz="24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E9E-45C1-6F4B-81AB-B4414C47E4F3}"/>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Containers</a:t>
            </a:r>
          </a:p>
        </p:txBody>
      </p:sp>
      <p:sp>
        <p:nvSpPr>
          <p:cNvPr id="4" name="Rectangle 3">
            <a:extLst>
              <a:ext uri="{FF2B5EF4-FFF2-40B4-BE49-F238E27FC236}">
                <a16:creationId xmlns:a16="http://schemas.microsoft.com/office/drawing/2014/main" id="{EE6BB0AB-55EF-5245-AA7B-0B0F4CBD40FB}"/>
              </a:ext>
            </a:extLst>
          </p:cNvPr>
          <p:cNvSpPr txBox="1">
            <a:spLocks/>
          </p:cNvSpPr>
          <p:nvPr/>
        </p:nvSpPr>
        <p:spPr bwMode="auto">
          <a:xfrm>
            <a:off x="228600" y="1219200"/>
            <a:ext cx="8458200" cy="4876800"/>
          </a:xfrm>
          <a:prstGeom prst="rect">
            <a:avLst/>
          </a:prstGeom>
          <a:noFill/>
          <a:ln>
            <a:noFill/>
          </a:ln>
          <a:extLst>
            <a:ext uri="{FAA26D3D-D897-4be2-8F04-BA451C77F1D7}"/>
            <a:ext uri="{909E8E84-426E-40dd-AFC4-6F175D3DCCD1}"/>
            <a:ext uri="{91240B29-F687-4f45-9708-019B960494DF}"/>
          </a:extLst>
        </p:spPr>
        <p:txBody>
          <a:bodyPr/>
          <a:lstStyle>
            <a:lvl1pPr marL="342900" indent="-342900" algn="l" rtl="0" eaLnBrk="0" fontAlgn="base" hangingPunct="0">
              <a:spcBef>
                <a:spcPct val="20000"/>
              </a:spcBef>
              <a:spcAft>
                <a:spcPct val="0"/>
              </a:spcAft>
              <a:buSzPct val="60000"/>
              <a:buFont typeface="Wingdings" charset="0"/>
              <a:buChar char=""/>
              <a:defRPr sz="2800" kern="1200">
                <a:solidFill>
                  <a:srgbClr val="4A452A"/>
                </a:solidFill>
                <a:latin typeface="Myriad Pro" pitchFamily="34" charset="0"/>
                <a:ea typeface="ＭＳ Ｐゴシック" charset="0"/>
                <a:cs typeface="ＭＳ Ｐゴシック" charset="0"/>
              </a:defRPr>
            </a:lvl1pPr>
            <a:lvl2pPr marL="742950" indent="-285750" algn="l" rtl="0" eaLnBrk="0" fontAlgn="base" hangingPunct="0">
              <a:spcBef>
                <a:spcPct val="20000"/>
              </a:spcBef>
              <a:spcAft>
                <a:spcPct val="0"/>
              </a:spcAft>
              <a:buSzPct val="60000"/>
              <a:buFont typeface="Wingdings" charset="0"/>
              <a:buChar char=""/>
              <a:defRPr sz="2600" kern="1200">
                <a:solidFill>
                  <a:srgbClr val="4A452A"/>
                </a:solidFill>
                <a:latin typeface="Myriad Pro" pitchFamily="34"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200" kern="1200">
                <a:solidFill>
                  <a:srgbClr val="4A452A"/>
                </a:solidFill>
                <a:latin typeface="Myriad Pro" pitchFamily="34"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rgbClr val="4A452A"/>
                </a:solidFill>
                <a:latin typeface="Myriad Pro" pitchFamily="34" charset="0"/>
                <a:ea typeface="ＭＳ Ｐゴシック" charset="0"/>
                <a:cs typeface="+mn-cs"/>
              </a:defRPr>
            </a:lvl4pPr>
            <a:lvl5pPr marL="2057400" indent="-228600" algn="l" rtl="0" eaLnBrk="0" fontAlgn="base" hangingPunct="0">
              <a:spcBef>
                <a:spcPct val="20000"/>
              </a:spcBef>
              <a:spcAft>
                <a:spcPct val="0"/>
              </a:spcAft>
              <a:buFont typeface="Wingdings" charset="0"/>
              <a:buChar char="§"/>
              <a:defRPr sz="2000" kern="1200">
                <a:solidFill>
                  <a:srgbClr val="4A452A"/>
                </a:solidFill>
                <a:latin typeface="Myriad Pro"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Font typeface="Wingdings" charset="0"/>
              <a:buNone/>
              <a:defRPr/>
            </a:pPr>
            <a:r>
              <a:rPr lang="en-AU" sz="2400" b="1" dirty="0">
                <a:latin typeface="Myriad Pro" charset="0"/>
              </a:rPr>
              <a:t>Containers </a:t>
            </a:r>
            <a:r>
              <a:rPr lang="en-AU" sz="2400" b="1" dirty="0" err="1">
                <a:latin typeface="Myriad Pro" charset="0"/>
              </a:rPr>
              <a:t>vs</a:t>
            </a:r>
            <a:r>
              <a:rPr lang="en-AU" sz="2400" b="1" dirty="0">
                <a:latin typeface="Myriad Pro" charset="0"/>
              </a:rPr>
              <a:t> VMs</a:t>
            </a:r>
          </a:p>
          <a:p>
            <a:pPr marL="0" indent="0">
              <a:lnSpc>
                <a:spcPct val="90000"/>
              </a:lnSpc>
              <a:buFont typeface="Wingdings" charset="0"/>
              <a:buNone/>
              <a:defRPr/>
            </a:pPr>
            <a:endParaRPr lang="en-AU" sz="2400" b="1" dirty="0">
              <a:latin typeface="Myriad Pro" charset="0"/>
            </a:endParaRPr>
          </a:p>
          <a:p>
            <a:pPr>
              <a:lnSpc>
                <a:spcPct val="90000"/>
              </a:lnSpc>
              <a:defRPr/>
            </a:pPr>
            <a:r>
              <a:rPr lang="en-AU" sz="2400" dirty="0">
                <a:latin typeface="Myriad Pro" charset="0"/>
              </a:rPr>
              <a:t>Containers are more lightweight.</a:t>
            </a:r>
          </a:p>
          <a:p>
            <a:pPr>
              <a:lnSpc>
                <a:spcPct val="90000"/>
              </a:lnSpc>
              <a:defRPr/>
            </a:pPr>
            <a:r>
              <a:rPr lang="en-AU" sz="2400" dirty="0">
                <a:latin typeface="Myriad Pro" charset="0"/>
              </a:rPr>
              <a:t>No need for a guest OS.</a:t>
            </a:r>
          </a:p>
          <a:p>
            <a:pPr>
              <a:lnSpc>
                <a:spcPct val="90000"/>
              </a:lnSpc>
              <a:defRPr/>
            </a:pPr>
            <a:r>
              <a:rPr lang="en-AU" sz="2400" dirty="0">
                <a:latin typeface="Myriad Pro" charset="0"/>
              </a:rPr>
              <a:t>Less resources.</a:t>
            </a:r>
          </a:p>
          <a:p>
            <a:pPr>
              <a:lnSpc>
                <a:spcPct val="90000"/>
              </a:lnSpc>
              <a:defRPr/>
            </a:pPr>
            <a:r>
              <a:rPr lang="en-AU" sz="2400" dirty="0">
                <a:latin typeface="Myriad Pro" charset="0"/>
              </a:rPr>
              <a:t>Greater portability</a:t>
            </a:r>
          </a:p>
          <a:p>
            <a:pPr>
              <a:lnSpc>
                <a:spcPct val="90000"/>
              </a:lnSpc>
              <a:defRPr/>
            </a:pPr>
            <a:r>
              <a:rPr lang="en-AU" sz="2400" dirty="0">
                <a:latin typeface="Myriad Pro" charset="0"/>
              </a:rPr>
              <a:t>Faster</a:t>
            </a:r>
          </a:p>
          <a:p>
            <a:pPr marL="0" indent="0">
              <a:lnSpc>
                <a:spcPct val="90000"/>
              </a:lnSpc>
              <a:buFont typeface="Wingdings" charset="0"/>
              <a:buNone/>
              <a:defRPr/>
            </a:pPr>
            <a:endParaRPr lang="en-AU" sz="2400" dirty="0">
              <a:latin typeface="Myriad Pro" charset="0"/>
            </a:endParaRPr>
          </a:p>
          <a:p>
            <a:pPr marL="0" indent="0">
              <a:lnSpc>
                <a:spcPct val="90000"/>
              </a:lnSpc>
              <a:buFont typeface="Wingdings" charset="0"/>
              <a:buNone/>
              <a:defRPr/>
            </a:pPr>
            <a:endParaRPr lang="en-AU" sz="2400" dirty="0">
              <a:latin typeface="Myriad Pro" charset="0"/>
            </a:endParaRPr>
          </a:p>
          <a:p>
            <a:pPr>
              <a:lnSpc>
                <a:spcPct val="90000"/>
              </a:lnSpc>
              <a:buFont typeface="Wingdings" charset="0"/>
              <a:buNone/>
              <a:defRPr/>
            </a:pPr>
            <a:endParaRPr lang="en-AU" sz="2400" dirty="0">
              <a:latin typeface="Myriad Pro"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0618D7-1371-4345-B8C5-40854C63084F}"/>
              </a:ext>
            </a:extLst>
          </p:cNvPr>
          <p:cNvSpPr>
            <a:spLocks noGrp="1"/>
          </p:cNvSpPr>
          <p:nvPr>
            <p:ph idx="1"/>
          </p:nvPr>
        </p:nvSpPr>
        <p:spPr/>
        <p:txBody>
          <a:bodyPr/>
          <a:lstStyle/>
          <a:p>
            <a:pPr>
              <a:buFont typeface="Wingdings" charset="0"/>
              <a:buChar char=""/>
              <a:defRPr/>
            </a:pPr>
            <a:r>
              <a:rPr lang="en-US" dirty="0"/>
              <a:t>In short: </a:t>
            </a:r>
          </a:p>
          <a:p>
            <a:pPr marL="0" indent="0">
              <a:buFont typeface="Wingdings" charset="0"/>
              <a:buNone/>
              <a:defRPr/>
            </a:pPr>
            <a:r>
              <a:rPr lang="en-US" dirty="0"/>
              <a:t>		</a:t>
            </a:r>
            <a:r>
              <a:rPr lang="en-US" sz="3600" dirty="0"/>
              <a:t>Build once run anywhere</a:t>
            </a:r>
          </a:p>
          <a:p>
            <a:pPr>
              <a:buFont typeface="Wingdings" charset="0"/>
              <a:buChar char=""/>
              <a:defRPr/>
            </a:pPr>
            <a:endParaRPr lang="en-US" dirty="0"/>
          </a:p>
        </p:txBody>
      </p:sp>
      <p:sp>
        <p:nvSpPr>
          <p:cNvPr id="20482" name="object 3">
            <a:extLst>
              <a:ext uri="{FF2B5EF4-FFF2-40B4-BE49-F238E27FC236}">
                <a16:creationId xmlns:a16="http://schemas.microsoft.com/office/drawing/2014/main" id="{67C5EFA1-796E-1144-B389-360CFA080D7F}"/>
              </a:ext>
            </a:extLst>
          </p:cNvPr>
          <p:cNvSpPr>
            <a:spLocks noChangeArrowheads="1"/>
          </p:cNvSpPr>
          <p:nvPr/>
        </p:nvSpPr>
        <p:spPr bwMode="auto">
          <a:xfrm>
            <a:off x="3276600" y="179388"/>
            <a:ext cx="2598738" cy="6238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2938">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defTabSz="642938">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defTabSz="642938">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defTabSz="642938">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defTabSz="642938">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300">
              <a:solidFill>
                <a:schemeClr val="tx1"/>
              </a:solidFill>
              <a:latin typeface="Calibri" panose="020F0502020204030204" pitchFamily="34" charset="0"/>
            </a:endParaRPr>
          </a:p>
        </p:txBody>
      </p:sp>
      <p:pic>
        <p:nvPicPr>
          <p:cNvPr id="5" name="Picture 4">
            <a:extLst>
              <a:ext uri="{FF2B5EF4-FFF2-40B4-BE49-F238E27FC236}">
                <a16:creationId xmlns:a16="http://schemas.microsoft.com/office/drawing/2014/main" id="{6C375FC7-1230-8747-9405-CC57A77D9194}"/>
              </a:ext>
            </a:extLst>
          </p:cNvPr>
          <p:cNvPicPr>
            <a:picLocks noChangeAspect="1"/>
          </p:cNvPicPr>
          <p:nvPr/>
        </p:nvPicPr>
        <p:blipFill>
          <a:blip r:embed="rId3">
            <a:extLst>
              <a:ext uri="{28A0092B-C50C-407E-A947-70E740481C1C}">
                <a14:useLocalDpi xmlns:a14="http://schemas.microsoft.com/office/drawing/2010/main" val="0"/>
              </a:ext>
            </a:extLst>
          </a:blip>
          <a:srcRect l="34306" t="24445" r="33334" b="25333"/>
          <a:stretch>
            <a:fillRect/>
          </a:stretch>
        </p:blipFill>
        <p:spPr bwMode="auto">
          <a:xfrm>
            <a:off x="3182938" y="3162300"/>
            <a:ext cx="29591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A9E5-3D31-BD47-9305-9B665B284586}"/>
              </a:ext>
            </a:extLst>
          </p:cNvPr>
          <p:cNvSpPr>
            <a:spLocks noGrp="1"/>
          </p:cNvSpPr>
          <p:nvPr>
            <p:ph type="title"/>
          </p:nvPr>
        </p:nvSpPr>
        <p:spPr/>
        <p:txBody>
          <a:bodyPr/>
          <a:lstStyle/>
          <a:p>
            <a:pPr>
              <a:defRPr/>
            </a:pPr>
            <a:r>
              <a:rPr lang="en-US" dirty="0" err="1"/>
              <a:t>HTCondor</a:t>
            </a:r>
            <a:r>
              <a:rPr lang="en-US" dirty="0"/>
              <a:t> VM and Docker universes</a:t>
            </a:r>
          </a:p>
        </p:txBody>
      </p:sp>
      <p:pic>
        <p:nvPicPr>
          <p:cNvPr id="63490" name="Picture 3">
            <a:extLst>
              <a:ext uri="{FF2B5EF4-FFF2-40B4-BE49-F238E27FC236}">
                <a16:creationId xmlns:a16="http://schemas.microsoft.com/office/drawing/2014/main" id="{C0CA7643-790A-754A-8ACA-707EAB2825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7325" y="1371600"/>
            <a:ext cx="6291263"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9A77-42A3-8448-B4F2-B10CA13F3E06}"/>
              </a:ext>
            </a:extLst>
          </p:cNvPr>
          <p:cNvSpPr>
            <a:spLocks noGrp="1"/>
          </p:cNvSpPr>
          <p:nvPr>
            <p:ph type="title"/>
          </p:nvPr>
        </p:nvSpPr>
        <p:spPr/>
        <p:txBody>
          <a:bodyPr/>
          <a:lstStyle/>
          <a:p>
            <a:pPr>
              <a:defRPr/>
            </a:pPr>
            <a:r>
              <a:rPr lang="en-US" dirty="0" err="1"/>
              <a:t>HTCondor</a:t>
            </a:r>
            <a:r>
              <a:rPr lang="en-US" dirty="0"/>
              <a:t> VM and Docker universes</a:t>
            </a:r>
          </a:p>
        </p:txBody>
      </p:sp>
      <p:sp>
        <p:nvSpPr>
          <p:cNvPr id="65538" name="Content Placeholder 2">
            <a:extLst>
              <a:ext uri="{FF2B5EF4-FFF2-40B4-BE49-F238E27FC236}">
                <a16:creationId xmlns:a16="http://schemas.microsoft.com/office/drawing/2014/main" id="{D4F0737B-9FBA-744F-9A33-36BEE4E01359}"/>
              </a:ext>
            </a:extLst>
          </p:cNvPr>
          <p:cNvSpPr>
            <a:spLocks noGrp="1"/>
          </p:cNvSpPr>
          <p:nvPr>
            <p:ph idx="1"/>
          </p:nvPr>
        </p:nvSpPr>
        <p:spPr>
          <a:xfrm>
            <a:off x="381000" y="1371600"/>
            <a:ext cx="8291513" cy="3325813"/>
          </a:xfrm>
        </p:spPr>
        <p:txBody>
          <a:bodyPr/>
          <a:lstStyle/>
          <a:p>
            <a:pPr marL="304800" lvl="2" indent="-292100">
              <a:spcAft>
                <a:spcPts val="338"/>
              </a:spcAft>
              <a:buSzPts val="1100"/>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a:latin typeface="Calibri" panose="020F0502020204030204" pitchFamily="34" charset="0"/>
                <a:ea typeface="ＭＳ Ｐゴシック" panose="020B0600070205080204" pitchFamily="34" charset="-128"/>
                <a:cs typeface="Arial" panose="020B0604020202020204" pitchFamily="34" charset="0"/>
              </a:rPr>
              <a:t>VM universe:</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b="1">
                <a:solidFill>
                  <a:schemeClr val="tx1"/>
                </a:solidFill>
                <a:latin typeface="Courier New" panose="02070309020205020404" pitchFamily="49" charset="0"/>
                <a:ea typeface="Courier New" panose="02070309020205020404" pitchFamily="49" charset="0"/>
                <a:cs typeface="Courier New" panose="02070309020205020404" pitchFamily="49" charset="0"/>
              </a:rPr>
              <a:t>universe = vm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a:solidFill>
                  <a:schemeClr val="tx1"/>
                </a:solidFill>
                <a:latin typeface="Courier New" panose="02070309020205020404" pitchFamily="49" charset="0"/>
                <a:ea typeface="Courier New" panose="02070309020205020404" pitchFamily="49" charset="0"/>
                <a:cs typeface="Courier New" panose="02070309020205020404" pitchFamily="49" charset="0"/>
              </a:rPr>
              <a:t>executable = vmware_sample_job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a:solidFill>
                  <a:schemeClr val="tx1"/>
                </a:solidFill>
                <a:latin typeface="Courier New" panose="02070309020205020404" pitchFamily="49" charset="0"/>
                <a:ea typeface="Courier New" panose="02070309020205020404" pitchFamily="49" charset="0"/>
                <a:cs typeface="Courier New" panose="02070309020205020404" pitchFamily="49" charset="0"/>
              </a:rPr>
              <a:t>log = simple.vm.log.txt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b="1">
                <a:solidFill>
                  <a:schemeClr val="tx1"/>
                </a:solidFill>
                <a:latin typeface="Courier New" panose="02070309020205020404" pitchFamily="49" charset="0"/>
                <a:ea typeface="Courier New" panose="02070309020205020404" pitchFamily="49" charset="0"/>
                <a:cs typeface="Courier New" panose="02070309020205020404" pitchFamily="49" charset="0"/>
              </a:rPr>
              <a:t>vm_type = vmware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b="1">
                <a:solidFill>
                  <a:schemeClr val="tx1"/>
                </a:solidFill>
                <a:latin typeface="Courier New" panose="02070309020205020404" pitchFamily="49" charset="0"/>
                <a:ea typeface="Courier New" panose="02070309020205020404" pitchFamily="49" charset="0"/>
                <a:cs typeface="Courier New" panose="02070309020205020404" pitchFamily="49" charset="0"/>
              </a:rPr>
              <a:t>vm_memory = 64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b="1">
                <a:solidFill>
                  <a:schemeClr val="tx1"/>
                </a:solidFill>
                <a:latin typeface="Courier New" panose="02070309020205020404" pitchFamily="49" charset="0"/>
                <a:ea typeface="Courier New" panose="02070309020205020404" pitchFamily="49" charset="0"/>
                <a:cs typeface="Courier New" panose="02070309020205020404" pitchFamily="49" charset="0"/>
              </a:rPr>
              <a:t>vmware_dir = C:\condor-test</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b="1">
                <a:solidFill>
                  <a:schemeClr val="tx1"/>
                </a:solidFill>
                <a:latin typeface="Courier New" panose="02070309020205020404" pitchFamily="49" charset="0"/>
                <a:ea typeface="Courier New" panose="02070309020205020404" pitchFamily="49" charset="0"/>
                <a:cs typeface="Courier New" panose="02070309020205020404" pitchFamily="49" charset="0"/>
              </a:rPr>
              <a:t>vm_checkpoint = true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a:solidFill>
                  <a:schemeClr val="tx1"/>
                </a:solidFill>
                <a:latin typeface="Courier New" panose="02070309020205020404" pitchFamily="49" charset="0"/>
                <a:ea typeface="Courier New" panose="02070309020205020404" pitchFamily="49" charset="0"/>
                <a:cs typeface="Courier New" panose="02070309020205020404" pitchFamily="49" charset="0"/>
              </a:rPr>
              <a:t>queue</a:t>
            </a:r>
            <a:endParaRPr lang="nb-NO" altLang="nb-NO">
              <a:solidFill>
                <a:schemeClr val="tx1"/>
              </a:solidFill>
              <a:latin typeface="Courier New" panose="02070309020205020404" pitchFamily="49" charset="0"/>
              <a:ea typeface="Courier New" panose="02070309020205020404" pitchFamily="49" charset="0"/>
              <a:cs typeface="Courier New" panose="02070309020205020404" pitchFamily="49" charset="0"/>
            </a:endParaRPr>
          </a:p>
          <a:p>
            <a:pPr marL="304800" lvl="2" indent="-292100">
              <a:spcAft>
                <a:spcPts val="338"/>
              </a:spcAft>
              <a:buSzPts val="1100"/>
              <a:tabLst>
                <a:tab pos="787400" algn="l"/>
                <a:tab pos="1562100" algn="l"/>
                <a:tab pos="2343150" algn="l"/>
                <a:tab pos="3125788" algn="l"/>
                <a:tab pos="3908425" algn="l"/>
                <a:tab pos="4689475" algn="l"/>
                <a:tab pos="5472113" algn="l"/>
                <a:tab pos="6253163" algn="l"/>
                <a:tab pos="7035800" algn="l"/>
                <a:tab pos="7818438" algn="l"/>
                <a:tab pos="8599488" algn="l"/>
              </a:tabLst>
            </a:pPr>
            <a:endParaRPr lang="nb-NO" altLang="nb-NO">
              <a:ea typeface="ＭＳ Ｐゴシック" panose="020B0600070205080204" pitchFamily="34" charset="-128"/>
              <a:cs typeface="Arial" panose="020B0604020202020204" pitchFamily="34" charset="0"/>
            </a:endParaRPr>
          </a:p>
          <a:p>
            <a:pPr marL="304800" lvl="2" indent="-292100">
              <a:spcAft>
                <a:spcPts val="338"/>
              </a:spcAft>
              <a:buSzPts val="1100"/>
              <a:tabLst>
                <a:tab pos="787400" algn="l"/>
                <a:tab pos="1562100" algn="l"/>
                <a:tab pos="2343150" algn="l"/>
                <a:tab pos="3125788" algn="l"/>
                <a:tab pos="3908425" algn="l"/>
                <a:tab pos="4689475" algn="l"/>
                <a:tab pos="5472113" algn="l"/>
                <a:tab pos="6253163" algn="l"/>
                <a:tab pos="7035800" algn="l"/>
                <a:tab pos="7818438" algn="l"/>
                <a:tab pos="8599488" algn="l"/>
              </a:tabLst>
            </a:pPr>
            <a:endParaRPr lang="nb-NO" altLang="nb-NO">
              <a:ea typeface="ＭＳ Ｐゴシック" panose="020B0600070205080204" pitchFamily="34" charset="-128"/>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3067-3E31-8B46-A120-58C245DC9B1E}"/>
              </a:ext>
            </a:extLst>
          </p:cNvPr>
          <p:cNvSpPr>
            <a:spLocks noGrp="1"/>
          </p:cNvSpPr>
          <p:nvPr>
            <p:ph type="title"/>
          </p:nvPr>
        </p:nvSpPr>
        <p:spPr/>
        <p:txBody>
          <a:bodyPr/>
          <a:lstStyle/>
          <a:p>
            <a:pPr>
              <a:defRPr/>
            </a:pPr>
            <a:r>
              <a:rPr lang="en-US" dirty="0" err="1"/>
              <a:t>HTCondor</a:t>
            </a:r>
            <a:r>
              <a:rPr lang="en-US" dirty="0"/>
              <a:t> VM and Docker universes</a:t>
            </a:r>
          </a:p>
        </p:txBody>
      </p:sp>
      <p:sp>
        <p:nvSpPr>
          <p:cNvPr id="67586" name="Content Placeholder 2">
            <a:extLst>
              <a:ext uri="{FF2B5EF4-FFF2-40B4-BE49-F238E27FC236}">
                <a16:creationId xmlns:a16="http://schemas.microsoft.com/office/drawing/2014/main" id="{BBB4CEFF-771B-824F-ADBA-2CF463A49F7A}"/>
              </a:ext>
            </a:extLst>
          </p:cNvPr>
          <p:cNvSpPr>
            <a:spLocks noGrp="1"/>
          </p:cNvSpPr>
          <p:nvPr>
            <p:ph idx="1"/>
          </p:nvPr>
        </p:nvSpPr>
        <p:spPr>
          <a:xfrm>
            <a:off x="457200" y="1143000"/>
            <a:ext cx="8291513" cy="3325813"/>
          </a:xfrm>
        </p:spPr>
        <p:txBody>
          <a:bodyPr/>
          <a:lstStyle/>
          <a:p>
            <a:pPr marL="304800" lvl="2" indent="-292100">
              <a:spcAft>
                <a:spcPts val="338"/>
              </a:spcAft>
              <a:buSzPts val="1100"/>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a:latin typeface="Calibri" panose="020F0502020204030204" pitchFamily="34" charset="0"/>
                <a:ea typeface="ＭＳ Ｐゴシック" panose="020B0600070205080204" pitchFamily="34" charset="-128"/>
                <a:cs typeface="Arial" panose="020B0604020202020204" pitchFamily="34" charset="0"/>
              </a:rPr>
              <a:t>Docker universe:</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b="1">
                <a:solidFill>
                  <a:schemeClr val="tx1"/>
                </a:solidFill>
                <a:latin typeface="Courier New" panose="02070309020205020404" pitchFamily="49" charset="0"/>
                <a:ea typeface="Courier New" panose="02070309020205020404" pitchFamily="49" charset="0"/>
                <a:cs typeface="Courier New" panose="02070309020205020404" pitchFamily="49" charset="0"/>
              </a:rPr>
              <a:t>universe = docker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b="1">
                <a:solidFill>
                  <a:schemeClr val="tx1"/>
                </a:solidFill>
                <a:latin typeface="Courier New" panose="02070309020205020404" pitchFamily="49" charset="0"/>
                <a:ea typeface="Courier New" panose="02070309020205020404" pitchFamily="49" charset="0"/>
                <a:cs typeface="Courier New" panose="02070309020205020404" pitchFamily="49" charset="0"/>
              </a:rPr>
              <a:t>docker_image = debian</a:t>
            </a:r>
            <a:r>
              <a:rPr lang="en-US" altLang="nb-NO">
                <a:solidFill>
                  <a:schemeClr val="tx1"/>
                </a:solidFill>
                <a:latin typeface="Courier New" panose="02070309020205020404" pitchFamily="49" charset="0"/>
                <a:ea typeface="Courier New" panose="02070309020205020404" pitchFamily="49" charset="0"/>
                <a:cs typeface="Courier New" panose="02070309020205020404" pitchFamily="49" charset="0"/>
              </a:rPr>
              <a:t>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a:solidFill>
                  <a:schemeClr val="tx1"/>
                </a:solidFill>
                <a:latin typeface="Courier New" panose="02070309020205020404" pitchFamily="49" charset="0"/>
                <a:ea typeface="Courier New" panose="02070309020205020404" pitchFamily="49" charset="0"/>
                <a:cs typeface="Courier New" panose="02070309020205020404" pitchFamily="49" charset="0"/>
              </a:rPr>
              <a:t>executable = /bin/cat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a:solidFill>
                  <a:schemeClr val="tx1"/>
                </a:solidFill>
                <a:latin typeface="Courier New" panose="02070309020205020404" pitchFamily="49" charset="0"/>
                <a:ea typeface="Courier New" panose="02070309020205020404" pitchFamily="49" charset="0"/>
                <a:cs typeface="Courier New" panose="02070309020205020404" pitchFamily="49" charset="0"/>
              </a:rPr>
              <a:t>arguments = /etc/hosts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a:solidFill>
                  <a:schemeClr val="tx1"/>
                </a:solidFill>
                <a:latin typeface="Courier New" panose="02070309020205020404" pitchFamily="49" charset="0"/>
                <a:ea typeface="Courier New" panose="02070309020205020404" pitchFamily="49" charset="0"/>
                <a:cs typeface="Courier New" panose="02070309020205020404" pitchFamily="49" charset="0"/>
              </a:rPr>
              <a:t>output = out.$(Process)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a:solidFill>
                  <a:schemeClr val="tx1"/>
                </a:solidFill>
                <a:latin typeface="Courier New" panose="02070309020205020404" pitchFamily="49" charset="0"/>
                <a:ea typeface="Courier New" panose="02070309020205020404" pitchFamily="49" charset="0"/>
                <a:cs typeface="Courier New" panose="02070309020205020404" pitchFamily="49" charset="0"/>
              </a:rPr>
              <a:t>error = err.$(Process)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b="1">
                <a:solidFill>
                  <a:schemeClr val="tx1"/>
                </a:solidFill>
                <a:latin typeface="Courier New" panose="02070309020205020404" pitchFamily="49" charset="0"/>
                <a:ea typeface="Courier New" panose="02070309020205020404" pitchFamily="49" charset="0"/>
                <a:cs typeface="Courier New" panose="02070309020205020404" pitchFamily="49" charset="0"/>
              </a:rPr>
              <a:t>request_memory = 100M </a:t>
            </a:r>
          </a:p>
          <a:p>
            <a:pPr marL="304800" lvl="2" indent="-292100">
              <a:spcAft>
                <a:spcPts val="338"/>
              </a:spcAft>
              <a:buSzPts val="1100"/>
              <a:buFont typeface="Arial" panose="020B0604020202020204" pitchFamily="34" charset="0"/>
              <a:buNone/>
              <a:tabLst>
                <a:tab pos="787400" algn="l"/>
                <a:tab pos="1562100" algn="l"/>
                <a:tab pos="2343150" algn="l"/>
                <a:tab pos="3125788" algn="l"/>
                <a:tab pos="3908425" algn="l"/>
                <a:tab pos="4689475" algn="l"/>
                <a:tab pos="5472113" algn="l"/>
                <a:tab pos="6253163" algn="l"/>
                <a:tab pos="7035800" algn="l"/>
                <a:tab pos="7818438" algn="l"/>
                <a:tab pos="8599488" algn="l"/>
              </a:tabLst>
            </a:pPr>
            <a:r>
              <a:rPr lang="en-US" altLang="nb-NO">
                <a:solidFill>
                  <a:schemeClr val="tx1"/>
                </a:solidFill>
                <a:latin typeface="Courier New" panose="02070309020205020404" pitchFamily="49" charset="0"/>
                <a:ea typeface="Courier New" panose="02070309020205020404" pitchFamily="49" charset="0"/>
                <a:cs typeface="Courier New" panose="02070309020205020404" pitchFamily="49" charset="0"/>
              </a:rPr>
              <a:t>queue 10</a:t>
            </a:r>
            <a:endParaRPr lang="nb-NO" altLang="nb-NO">
              <a:solidFill>
                <a:schemeClr val="tx1"/>
              </a:solidFill>
              <a:latin typeface="Courier New" panose="02070309020205020404" pitchFamily="49" charset="0"/>
              <a:ea typeface="Courier New" panose="02070309020205020404" pitchFamily="49" charset="0"/>
              <a:cs typeface="Courier New" panose="02070309020205020404" pitchFamily="49" charset="0"/>
            </a:endParaRPr>
          </a:p>
          <a:p>
            <a:pPr marL="304800" lvl="2" indent="-292100">
              <a:spcAft>
                <a:spcPts val="338"/>
              </a:spcAft>
              <a:buSzPts val="1100"/>
              <a:tabLst>
                <a:tab pos="787400" algn="l"/>
                <a:tab pos="1562100" algn="l"/>
                <a:tab pos="2343150" algn="l"/>
                <a:tab pos="3125788" algn="l"/>
                <a:tab pos="3908425" algn="l"/>
                <a:tab pos="4689475" algn="l"/>
                <a:tab pos="5472113" algn="l"/>
                <a:tab pos="6253163" algn="l"/>
                <a:tab pos="7035800" algn="l"/>
                <a:tab pos="7818438" algn="l"/>
                <a:tab pos="8599488" algn="l"/>
              </a:tabLst>
            </a:pPr>
            <a:endParaRPr lang="nb-NO" altLang="nb-NO">
              <a:ea typeface="ＭＳ Ｐゴシック" panose="020B0600070205080204" pitchFamily="34" charset="-128"/>
              <a:cs typeface="Arial" panose="020B0604020202020204" pitchFamily="34" charset="0"/>
            </a:endParaRPr>
          </a:p>
          <a:p>
            <a:pPr marL="304800" lvl="2" indent="-292100">
              <a:spcAft>
                <a:spcPts val="338"/>
              </a:spcAft>
              <a:buSzPts val="1100"/>
              <a:tabLst>
                <a:tab pos="787400" algn="l"/>
                <a:tab pos="1562100" algn="l"/>
                <a:tab pos="2343150" algn="l"/>
                <a:tab pos="3125788" algn="l"/>
                <a:tab pos="3908425" algn="l"/>
                <a:tab pos="4689475" algn="l"/>
                <a:tab pos="5472113" algn="l"/>
                <a:tab pos="6253163" algn="l"/>
                <a:tab pos="7035800" algn="l"/>
                <a:tab pos="7818438" algn="l"/>
                <a:tab pos="8599488" algn="l"/>
              </a:tabLst>
            </a:pPr>
            <a:endParaRPr lang="nb-NO" altLang="nb-NO">
              <a:ea typeface="ＭＳ Ｐゴシック" panose="020B0600070205080204" pitchFamily="34" charset="-128"/>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10BE-9C32-3C41-9E63-0C2BDD4D7238}"/>
              </a:ext>
            </a:extLst>
          </p:cNvPr>
          <p:cNvSpPr>
            <a:spLocks noGrp="1"/>
          </p:cNvSpPr>
          <p:nvPr>
            <p:ph type="title"/>
          </p:nvPr>
        </p:nvSpPr>
        <p:spPr/>
        <p:txBody>
          <a:bodyPr>
            <a:normAutofit fontScale="90000"/>
          </a:bodyPr>
          <a:lstStyle/>
          <a:p>
            <a:pPr>
              <a:defRPr/>
            </a:pPr>
            <a:r>
              <a:rPr lang="en-US" sz="2737" dirty="0" err="1"/>
              <a:t>Socker</a:t>
            </a:r>
            <a:r>
              <a:rPr lang="en-US" sz="2737" dirty="0"/>
              <a:t>: Secure Docker containers on HPC and MTC </a:t>
            </a:r>
          </a:p>
        </p:txBody>
      </p:sp>
      <p:sp>
        <p:nvSpPr>
          <p:cNvPr id="3" name="Content Placeholder 2">
            <a:extLst>
              <a:ext uri="{FF2B5EF4-FFF2-40B4-BE49-F238E27FC236}">
                <a16:creationId xmlns:a16="http://schemas.microsoft.com/office/drawing/2014/main" id="{EDF1CCFA-92D0-1D48-A791-EB3D4F16FEDD}"/>
              </a:ext>
            </a:extLst>
          </p:cNvPr>
          <p:cNvSpPr>
            <a:spLocks noGrp="1"/>
          </p:cNvSpPr>
          <p:nvPr>
            <p:ph idx="1"/>
          </p:nvPr>
        </p:nvSpPr>
        <p:spPr/>
        <p:txBody>
          <a:bodyPr>
            <a:normAutofit/>
          </a:bodyPr>
          <a:lstStyle/>
          <a:p>
            <a:pPr>
              <a:buFont typeface="Wingdings" charset="2"/>
              <a:buChar char=""/>
              <a:defRPr/>
            </a:pPr>
            <a:r>
              <a:rPr lang="en-US" sz="1710" dirty="0"/>
              <a:t>HPC</a:t>
            </a:r>
          </a:p>
        </p:txBody>
      </p:sp>
      <p:grpSp>
        <p:nvGrpSpPr>
          <p:cNvPr id="53251" name="Group 40">
            <a:extLst>
              <a:ext uri="{FF2B5EF4-FFF2-40B4-BE49-F238E27FC236}">
                <a16:creationId xmlns:a16="http://schemas.microsoft.com/office/drawing/2014/main" id="{1EE78F9D-C2D2-4E4A-96C2-2B5B272B7772}"/>
              </a:ext>
            </a:extLst>
          </p:cNvPr>
          <p:cNvGrpSpPr>
            <a:grpSpLocks/>
          </p:cNvGrpSpPr>
          <p:nvPr/>
        </p:nvGrpSpPr>
        <p:grpSpPr bwMode="auto">
          <a:xfrm>
            <a:off x="3502025" y="2566988"/>
            <a:ext cx="5503863" cy="3171825"/>
            <a:chOff x="1482073" y="2935554"/>
            <a:chExt cx="7778415" cy="4481557"/>
          </a:xfrm>
        </p:grpSpPr>
        <p:sp>
          <p:nvSpPr>
            <p:cNvPr id="9" name="AutoShape 3">
              <a:extLst>
                <a:ext uri="{FF2B5EF4-FFF2-40B4-BE49-F238E27FC236}">
                  <a16:creationId xmlns:a16="http://schemas.microsoft.com/office/drawing/2014/main" id="{6900F200-009E-4C45-B1B4-BB5D7D44A7E4}"/>
                </a:ext>
              </a:extLst>
            </p:cNvPr>
            <p:cNvSpPr>
              <a:spLocks noChangeArrowheads="1"/>
            </p:cNvSpPr>
            <p:nvPr/>
          </p:nvSpPr>
          <p:spPr bwMode="auto">
            <a:xfrm>
              <a:off x="2825965" y="2935554"/>
              <a:ext cx="6434523" cy="2550315"/>
            </a:xfrm>
            <a:prstGeom prst="roundRect">
              <a:avLst>
                <a:gd name="adj" fmla="val 7898"/>
              </a:avLst>
            </a:prstGeom>
            <a:solidFill>
              <a:schemeClr val="bg1"/>
            </a:solidFill>
            <a:ln w="38100">
              <a:solidFill>
                <a:schemeClr val="tx1"/>
              </a:solidFill>
              <a:prstDash val="dash"/>
              <a:round/>
              <a:headEnd/>
              <a:tailEnd/>
            </a:ln>
            <a:effectLst/>
            <a:extLst/>
          </p:spPr>
          <p:txBody>
            <a:bodyPr wrap="none" anchor="ctr"/>
            <a:lstStyle/>
            <a:p>
              <a:pPr>
                <a:defRPr/>
              </a:pPr>
              <a:endParaRPr lang="en-US" sz="1539">
                <a:latin typeface="Arial" charset="0"/>
                <a:ea typeface="ＭＳ Ｐゴシック" charset="-128"/>
              </a:endParaRPr>
            </a:p>
          </p:txBody>
        </p:sp>
        <p:sp>
          <p:nvSpPr>
            <p:cNvPr id="10" name="AutoShape 4">
              <a:extLst>
                <a:ext uri="{FF2B5EF4-FFF2-40B4-BE49-F238E27FC236}">
                  <a16:creationId xmlns:a16="http://schemas.microsoft.com/office/drawing/2014/main" id="{2D70A311-D799-B642-8875-1E5B67C41836}"/>
                </a:ext>
              </a:extLst>
            </p:cNvPr>
            <p:cNvSpPr>
              <a:spLocks noChangeArrowheads="1"/>
            </p:cNvSpPr>
            <p:nvPr/>
          </p:nvSpPr>
          <p:spPr bwMode="auto">
            <a:xfrm>
              <a:off x="5136829" y="6107186"/>
              <a:ext cx="2057342" cy="661691"/>
            </a:xfrm>
            <a:prstGeom prst="can">
              <a:avLst>
                <a:gd name="adj" fmla="val 25000"/>
              </a:avLst>
            </a:prstGeom>
            <a:solidFill>
              <a:srgbClr val="0000FF"/>
            </a:solidFill>
            <a:ln w="9525">
              <a:solidFill>
                <a:schemeClr val="tx1"/>
              </a:solidFill>
              <a:round/>
              <a:headEnd/>
              <a:tailEnd/>
            </a:ln>
            <a:effectLst/>
            <a:extLst/>
          </p:spPr>
          <p:txBody>
            <a:bodyPr wrap="none" anchor="ctr"/>
            <a:lstStyle/>
            <a:p>
              <a:pPr algn="ctr">
                <a:defRPr/>
              </a:pPr>
              <a:r>
                <a:rPr lang="en-US" sz="1026" b="1">
                  <a:solidFill>
                    <a:schemeClr val="bg1"/>
                  </a:solidFill>
                  <a:latin typeface="Arial" charset="0"/>
                  <a:ea typeface="ＭＳ Ｐゴシック" charset="-128"/>
                </a:rPr>
                <a:t>Docker repositories</a:t>
              </a:r>
            </a:p>
          </p:txBody>
        </p:sp>
        <p:grpSp>
          <p:nvGrpSpPr>
            <p:cNvPr id="53270" name="Group 10">
              <a:extLst>
                <a:ext uri="{FF2B5EF4-FFF2-40B4-BE49-F238E27FC236}">
                  <a16:creationId xmlns:a16="http://schemas.microsoft.com/office/drawing/2014/main" id="{57110C99-9E46-0C49-99E7-E68EBD77B0CF}"/>
                </a:ext>
              </a:extLst>
            </p:cNvPr>
            <p:cNvGrpSpPr>
              <a:grpSpLocks/>
            </p:cNvGrpSpPr>
            <p:nvPr/>
          </p:nvGrpSpPr>
          <p:grpSpPr bwMode="auto">
            <a:xfrm>
              <a:off x="2990507" y="4186749"/>
              <a:ext cx="1408690" cy="1191699"/>
              <a:chOff x="336" y="1392"/>
              <a:chExt cx="1008" cy="864"/>
            </a:xfrm>
          </p:grpSpPr>
          <p:sp>
            <p:nvSpPr>
              <p:cNvPr id="12" name="Rectangle 11">
                <a:extLst>
                  <a:ext uri="{FF2B5EF4-FFF2-40B4-BE49-F238E27FC236}">
                    <a16:creationId xmlns:a16="http://schemas.microsoft.com/office/drawing/2014/main" id="{4D1AEE6B-1CC0-0444-BB1D-09EDCC1D5475}"/>
                  </a:ext>
                </a:extLst>
              </p:cNvPr>
              <p:cNvSpPr>
                <a:spLocks noChangeArrowheads="1"/>
              </p:cNvSpPr>
              <p:nvPr/>
            </p:nvSpPr>
            <p:spPr bwMode="auto">
              <a:xfrm>
                <a:off x="334" y="1392"/>
                <a:ext cx="1008" cy="624"/>
              </a:xfrm>
              <a:prstGeom prst="rect">
                <a:avLst/>
              </a:prstGeom>
              <a:solidFill>
                <a:schemeClr val="tx1">
                  <a:lumMod val="65000"/>
                  <a:lumOff val="3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1026" b="1">
                    <a:solidFill>
                      <a:schemeClr val="bg1"/>
                    </a:solidFill>
                    <a:latin typeface="Arial" charset="0"/>
                    <a:ea typeface="ＭＳ Ｐゴシック" charset="-128"/>
                  </a:rPr>
                  <a:t>Compute</a:t>
                </a:r>
              </a:p>
              <a:p>
                <a:pPr algn="ctr">
                  <a:defRPr/>
                </a:pPr>
                <a:r>
                  <a:rPr lang="en-US" sz="1026" b="1">
                    <a:solidFill>
                      <a:schemeClr val="bg1"/>
                    </a:solidFill>
                    <a:latin typeface="Arial" charset="0"/>
                    <a:ea typeface="ＭＳ Ｐゴシック" charset="-128"/>
                  </a:rPr>
                  <a:t>Node</a:t>
                </a:r>
              </a:p>
            </p:txBody>
          </p:sp>
          <p:sp>
            <p:nvSpPr>
              <p:cNvPr id="13" name="Rectangle 12">
                <a:extLst>
                  <a:ext uri="{FF2B5EF4-FFF2-40B4-BE49-F238E27FC236}">
                    <a16:creationId xmlns:a16="http://schemas.microsoft.com/office/drawing/2014/main" id="{41AC4FA9-7541-574E-877A-418F3B6E6772}"/>
                  </a:ext>
                </a:extLst>
              </p:cNvPr>
              <p:cNvSpPr>
                <a:spLocks noChangeArrowheads="1"/>
              </p:cNvSpPr>
              <p:nvPr/>
            </p:nvSpPr>
            <p:spPr bwMode="auto">
              <a:xfrm>
                <a:off x="334" y="2017"/>
                <a:ext cx="1008" cy="239"/>
              </a:xfrm>
              <a:prstGeom prst="rect">
                <a:avLst/>
              </a:prstGeom>
              <a:solidFill>
                <a:schemeClr val="tx2"/>
              </a:solidFill>
              <a:ln w="9525">
                <a:solidFill>
                  <a:schemeClr val="tx1"/>
                </a:solidFill>
                <a:miter lim="800000"/>
                <a:headEnd/>
                <a:tailEnd/>
              </a:ln>
              <a:effectLst/>
              <a:extLst>
                <a:ext uri="{AF507438-7753-43e0-B8FC-AC1667EBCBE1}"/>
              </a:extLst>
            </p:spPr>
            <p:txBody>
              <a:bodyPr wrap="none" anchor="ctr"/>
              <a:lstStyle/>
              <a:p>
                <a:pPr algn="ctr">
                  <a:defRPr/>
                </a:pPr>
                <a:r>
                  <a:rPr lang="en-US" sz="1026">
                    <a:solidFill>
                      <a:schemeClr val="bg1"/>
                    </a:solidFill>
                    <a:latin typeface="Arial" charset="0"/>
                    <a:ea typeface="ＭＳ Ｐゴシック" charset="-128"/>
                  </a:rPr>
                  <a:t>Docker Engine</a:t>
                </a:r>
              </a:p>
            </p:txBody>
          </p:sp>
        </p:grpSp>
        <p:grpSp>
          <p:nvGrpSpPr>
            <p:cNvPr id="53271" name="Group 13">
              <a:extLst>
                <a:ext uri="{FF2B5EF4-FFF2-40B4-BE49-F238E27FC236}">
                  <a16:creationId xmlns:a16="http://schemas.microsoft.com/office/drawing/2014/main" id="{CC8A49FC-1723-044C-B1AB-324948004BD1}"/>
                </a:ext>
              </a:extLst>
            </p:cNvPr>
            <p:cNvGrpSpPr>
              <a:grpSpLocks/>
            </p:cNvGrpSpPr>
            <p:nvPr/>
          </p:nvGrpSpPr>
          <p:grpSpPr bwMode="auto">
            <a:xfrm>
              <a:off x="4600438" y="4186749"/>
              <a:ext cx="1408690" cy="1191699"/>
              <a:chOff x="336" y="1392"/>
              <a:chExt cx="1008" cy="864"/>
            </a:xfrm>
          </p:grpSpPr>
          <p:sp>
            <p:nvSpPr>
              <p:cNvPr id="15" name="Rectangle 14">
                <a:extLst>
                  <a:ext uri="{FF2B5EF4-FFF2-40B4-BE49-F238E27FC236}">
                    <a16:creationId xmlns:a16="http://schemas.microsoft.com/office/drawing/2014/main" id="{3C009232-FF03-9F4E-954F-D0DE6CB017F8}"/>
                  </a:ext>
                </a:extLst>
              </p:cNvPr>
              <p:cNvSpPr>
                <a:spLocks noChangeArrowheads="1"/>
              </p:cNvSpPr>
              <p:nvPr/>
            </p:nvSpPr>
            <p:spPr bwMode="auto">
              <a:xfrm>
                <a:off x="336" y="1392"/>
                <a:ext cx="1008" cy="624"/>
              </a:xfrm>
              <a:prstGeom prst="rect">
                <a:avLst/>
              </a:prstGeom>
              <a:solidFill>
                <a:schemeClr val="tx1">
                  <a:lumMod val="65000"/>
                  <a:lumOff val="3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1026" b="1">
                    <a:solidFill>
                      <a:schemeClr val="bg1"/>
                    </a:solidFill>
                    <a:latin typeface="Arial" charset="0"/>
                    <a:ea typeface="ＭＳ Ｐゴシック" charset="-128"/>
                  </a:rPr>
                  <a:t>Compute</a:t>
                </a:r>
              </a:p>
              <a:p>
                <a:pPr algn="ctr">
                  <a:defRPr/>
                </a:pPr>
                <a:r>
                  <a:rPr lang="en-US" sz="1026" b="1">
                    <a:solidFill>
                      <a:schemeClr val="bg1"/>
                    </a:solidFill>
                    <a:latin typeface="Arial" charset="0"/>
                    <a:ea typeface="ＭＳ Ｐゴシック" charset="-128"/>
                  </a:rPr>
                  <a:t>Node</a:t>
                </a:r>
              </a:p>
            </p:txBody>
          </p:sp>
          <p:sp>
            <p:nvSpPr>
              <p:cNvPr id="16" name="Rectangle 15">
                <a:extLst>
                  <a:ext uri="{FF2B5EF4-FFF2-40B4-BE49-F238E27FC236}">
                    <a16:creationId xmlns:a16="http://schemas.microsoft.com/office/drawing/2014/main" id="{CA1F1EDC-FA26-814F-9B48-DDC30D8FA4FE}"/>
                  </a:ext>
                </a:extLst>
              </p:cNvPr>
              <p:cNvSpPr>
                <a:spLocks noChangeArrowheads="1"/>
              </p:cNvSpPr>
              <p:nvPr/>
            </p:nvSpPr>
            <p:spPr bwMode="auto">
              <a:xfrm>
                <a:off x="336" y="2017"/>
                <a:ext cx="1008" cy="239"/>
              </a:xfrm>
              <a:prstGeom prst="rect">
                <a:avLst/>
              </a:prstGeom>
              <a:solidFill>
                <a:schemeClr val="tx2"/>
              </a:solidFill>
              <a:ln w="9525">
                <a:solidFill>
                  <a:schemeClr val="tx1"/>
                </a:solidFill>
                <a:miter lim="800000"/>
                <a:headEnd/>
                <a:tailEnd/>
              </a:ln>
              <a:effectLst/>
              <a:extLst>
                <a:ext uri="{AF507438-7753-43e0-B8FC-AC1667EBCBE1}"/>
              </a:extLst>
            </p:spPr>
            <p:txBody>
              <a:bodyPr wrap="none" anchor="ctr"/>
              <a:lstStyle/>
              <a:p>
                <a:pPr algn="ctr">
                  <a:defRPr/>
                </a:pPr>
                <a:r>
                  <a:rPr lang="en-US" sz="1026">
                    <a:solidFill>
                      <a:schemeClr val="bg1"/>
                    </a:solidFill>
                    <a:latin typeface="Arial" charset="0"/>
                    <a:ea typeface="ＭＳ Ｐゴシック" charset="-128"/>
                  </a:rPr>
                  <a:t>Docker Engine</a:t>
                </a:r>
              </a:p>
            </p:txBody>
          </p:sp>
        </p:grpSp>
        <p:grpSp>
          <p:nvGrpSpPr>
            <p:cNvPr id="53272" name="Group 16">
              <a:extLst>
                <a:ext uri="{FF2B5EF4-FFF2-40B4-BE49-F238E27FC236}">
                  <a16:creationId xmlns:a16="http://schemas.microsoft.com/office/drawing/2014/main" id="{C2C1D276-46BF-AC48-93E8-0DB958A8CE00}"/>
                </a:ext>
              </a:extLst>
            </p:cNvPr>
            <p:cNvGrpSpPr>
              <a:grpSpLocks/>
            </p:cNvGrpSpPr>
            <p:nvPr/>
          </p:nvGrpSpPr>
          <p:grpSpPr bwMode="auto">
            <a:xfrm>
              <a:off x="6142123" y="4186749"/>
              <a:ext cx="1408689" cy="1191699"/>
              <a:chOff x="336" y="1392"/>
              <a:chExt cx="1008" cy="864"/>
            </a:xfrm>
          </p:grpSpPr>
          <p:sp>
            <p:nvSpPr>
              <p:cNvPr id="18" name="Rectangle 17">
                <a:extLst>
                  <a:ext uri="{FF2B5EF4-FFF2-40B4-BE49-F238E27FC236}">
                    <a16:creationId xmlns:a16="http://schemas.microsoft.com/office/drawing/2014/main" id="{B69DDBF9-7671-DE45-90BD-813865956C9A}"/>
                  </a:ext>
                </a:extLst>
              </p:cNvPr>
              <p:cNvSpPr>
                <a:spLocks noChangeArrowheads="1"/>
              </p:cNvSpPr>
              <p:nvPr/>
            </p:nvSpPr>
            <p:spPr bwMode="auto">
              <a:xfrm>
                <a:off x="336" y="1392"/>
                <a:ext cx="1008" cy="624"/>
              </a:xfrm>
              <a:prstGeom prst="rect">
                <a:avLst/>
              </a:prstGeom>
              <a:solidFill>
                <a:schemeClr val="tx1">
                  <a:lumMod val="65000"/>
                  <a:lumOff val="3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1026" b="1">
                    <a:solidFill>
                      <a:schemeClr val="bg1"/>
                    </a:solidFill>
                    <a:latin typeface="Arial" charset="0"/>
                    <a:ea typeface="ＭＳ Ｐゴシック" charset="-128"/>
                  </a:rPr>
                  <a:t>Compute</a:t>
                </a:r>
              </a:p>
              <a:p>
                <a:pPr algn="ctr">
                  <a:defRPr/>
                </a:pPr>
                <a:r>
                  <a:rPr lang="en-US" sz="1026" b="1">
                    <a:solidFill>
                      <a:schemeClr val="bg1"/>
                    </a:solidFill>
                    <a:latin typeface="Arial" charset="0"/>
                    <a:ea typeface="ＭＳ Ｐゴシック" charset="-128"/>
                  </a:rPr>
                  <a:t>Node</a:t>
                </a:r>
              </a:p>
            </p:txBody>
          </p:sp>
          <p:sp>
            <p:nvSpPr>
              <p:cNvPr id="19" name="Rectangle 18">
                <a:extLst>
                  <a:ext uri="{FF2B5EF4-FFF2-40B4-BE49-F238E27FC236}">
                    <a16:creationId xmlns:a16="http://schemas.microsoft.com/office/drawing/2014/main" id="{190CC058-0631-B24D-96AE-BDBBE74AA3AA}"/>
                  </a:ext>
                </a:extLst>
              </p:cNvPr>
              <p:cNvSpPr>
                <a:spLocks noChangeArrowheads="1"/>
              </p:cNvSpPr>
              <p:nvPr/>
            </p:nvSpPr>
            <p:spPr bwMode="auto">
              <a:xfrm>
                <a:off x="336" y="2017"/>
                <a:ext cx="1008" cy="239"/>
              </a:xfrm>
              <a:prstGeom prst="rect">
                <a:avLst/>
              </a:prstGeom>
              <a:solidFill>
                <a:schemeClr val="tx2"/>
              </a:solidFill>
              <a:ln w="9525">
                <a:solidFill>
                  <a:schemeClr val="tx1"/>
                </a:solidFill>
                <a:miter lim="800000"/>
                <a:headEnd/>
                <a:tailEnd/>
              </a:ln>
              <a:effectLst/>
              <a:extLst>
                <a:ext uri="{AF507438-7753-43e0-B8FC-AC1667EBCBE1}"/>
              </a:extLst>
            </p:spPr>
            <p:txBody>
              <a:bodyPr wrap="none" anchor="ctr"/>
              <a:lstStyle/>
              <a:p>
                <a:pPr algn="ctr">
                  <a:defRPr/>
                </a:pPr>
                <a:r>
                  <a:rPr lang="en-US" sz="1026">
                    <a:solidFill>
                      <a:schemeClr val="bg1"/>
                    </a:solidFill>
                    <a:latin typeface="Arial" charset="0"/>
                    <a:ea typeface="ＭＳ Ｐゴシック" charset="-128"/>
                  </a:rPr>
                  <a:t>Docker Engine</a:t>
                </a:r>
              </a:p>
            </p:txBody>
          </p:sp>
        </p:grpSp>
        <p:grpSp>
          <p:nvGrpSpPr>
            <p:cNvPr id="53273" name="Group 19">
              <a:extLst>
                <a:ext uri="{FF2B5EF4-FFF2-40B4-BE49-F238E27FC236}">
                  <a16:creationId xmlns:a16="http://schemas.microsoft.com/office/drawing/2014/main" id="{34AF88B4-CBED-954C-AF78-96F8A1EEB7A4}"/>
                </a:ext>
              </a:extLst>
            </p:cNvPr>
            <p:cNvGrpSpPr>
              <a:grpSpLocks/>
            </p:cNvGrpSpPr>
            <p:nvPr/>
          </p:nvGrpSpPr>
          <p:grpSpPr bwMode="auto">
            <a:xfrm>
              <a:off x="7752053" y="4186749"/>
              <a:ext cx="1406940" cy="1191699"/>
              <a:chOff x="336" y="1392"/>
              <a:chExt cx="1008" cy="864"/>
            </a:xfrm>
          </p:grpSpPr>
          <p:sp>
            <p:nvSpPr>
              <p:cNvPr id="21" name="Rectangle 20">
                <a:extLst>
                  <a:ext uri="{FF2B5EF4-FFF2-40B4-BE49-F238E27FC236}">
                    <a16:creationId xmlns:a16="http://schemas.microsoft.com/office/drawing/2014/main" id="{C0BCEDFF-6D9B-2B4E-8F71-CF453407B790}"/>
                  </a:ext>
                </a:extLst>
              </p:cNvPr>
              <p:cNvSpPr>
                <a:spLocks noChangeArrowheads="1"/>
              </p:cNvSpPr>
              <p:nvPr/>
            </p:nvSpPr>
            <p:spPr bwMode="auto">
              <a:xfrm>
                <a:off x="338" y="1392"/>
                <a:ext cx="1008" cy="624"/>
              </a:xfrm>
              <a:prstGeom prst="rect">
                <a:avLst/>
              </a:prstGeom>
              <a:solidFill>
                <a:schemeClr val="tx1">
                  <a:lumMod val="65000"/>
                  <a:lumOff val="3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1026" b="1">
                    <a:solidFill>
                      <a:schemeClr val="bg1"/>
                    </a:solidFill>
                    <a:latin typeface="Arial" charset="0"/>
                    <a:ea typeface="ＭＳ Ｐゴシック" charset="-128"/>
                  </a:rPr>
                  <a:t>Compute</a:t>
                </a:r>
              </a:p>
              <a:p>
                <a:pPr algn="ctr">
                  <a:defRPr/>
                </a:pPr>
                <a:r>
                  <a:rPr lang="en-US" sz="1026" b="1">
                    <a:solidFill>
                      <a:schemeClr val="bg1"/>
                    </a:solidFill>
                    <a:latin typeface="Arial" charset="0"/>
                    <a:ea typeface="ＭＳ Ｐゴシック" charset="-128"/>
                  </a:rPr>
                  <a:t>Node</a:t>
                </a:r>
              </a:p>
            </p:txBody>
          </p:sp>
          <p:sp>
            <p:nvSpPr>
              <p:cNvPr id="22" name="Rectangle 21">
                <a:extLst>
                  <a:ext uri="{FF2B5EF4-FFF2-40B4-BE49-F238E27FC236}">
                    <a16:creationId xmlns:a16="http://schemas.microsoft.com/office/drawing/2014/main" id="{5ECE957C-3278-BC4A-B4ED-4A5F511C56A6}"/>
                  </a:ext>
                </a:extLst>
              </p:cNvPr>
              <p:cNvSpPr>
                <a:spLocks noChangeArrowheads="1"/>
              </p:cNvSpPr>
              <p:nvPr/>
            </p:nvSpPr>
            <p:spPr bwMode="auto">
              <a:xfrm>
                <a:off x="338" y="2017"/>
                <a:ext cx="1008" cy="239"/>
              </a:xfrm>
              <a:prstGeom prst="rect">
                <a:avLst/>
              </a:prstGeom>
              <a:solidFill>
                <a:schemeClr val="tx2"/>
              </a:solidFill>
              <a:ln w="9525">
                <a:solidFill>
                  <a:schemeClr val="tx1"/>
                </a:solidFill>
                <a:miter lim="800000"/>
                <a:headEnd/>
                <a:tailEnd/>
              </a:ln>
              <a:effectLst/>
              <a:extLst>
                <a:ext uri="{AF507438-7753-43e0-B8FC-AC1667EBCBE1}"/>
              </a:extLst>
            </p:spPr>
            <p:txBody>
              <a:bodyPr wrap="none" anchor="ctr"/>
              <a:lstStyle/>
              <a:p>
                <a:pPr algn="ctr">
                  <a:defRPr/>
                </a:pPr>
                <a:r>
                  <a:rPr lang="en-US" sz="1026" dirty="0">
                    <a:solidFill>
                      <a:schemeClr val="bg1"/>
                    </a:solidFill>
                    <a:latin typeface="Arial" charset="0"/>
                    <a:ea typeface="ＭＳ Ｐゴシック" charset="-128"/>
                  </a:rPr>
                  <a:t>Docker Engine</a:t>
                </a:r>
              </a:p>
            </p:txBody>
          </p:sp>
        </p:grpSp>
        <p:cxnSp>
          <p:nvCxnSpPr>
            <p:cNvPr id="53274" name="AutoShape 17">
              <a:extLst>
                <a:ext uri="{FF2B5EF4-FFF2-40B4-BE49-F238E27FC236}">
                  <a16:creationId xmlns:a16="http://schemas.microsoft.com/office/drawing/2014/main" id="{4E946B79-8FE9-BB4A-8B4A-50CE8BF69777}"/>
                </a:ext>
              </a:extLst>
            </p:cNvPr>
            <p:cNvCxnSpPr>
              <a:cxnSpLocks noChangeShapeType="1"/>
            </p:cNvCxnSpPr>
            <p:nvPr/>
          </p:nvCxnSpPr>
          <p:spPr bwMode="auto">
            <a:xfrm rot="16200000" flipH="1">
              <a:off x="4566315" y="4507861"/>
              <a:ext cx="727969" cy="2469143"/>
            </a:xfrm>
            <a:prstGeom prst="bentConnector3">
              <a:avLst>
                <a:gd name="adj1" fmla="val 49759"/>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3275" name="AutoShape 18">
              <a:extLst>
                <a:ext uri="{FF2B5EF4-FFF2-40B4-BE49-F238E27FC236}">
                  <a16:creationId xmlns:a16="http://schemas.microsoft.com/office/drawing/2014/main" id="{FBE0D33D-CC43-0242-96DA-F593EA016AB8}"/>
                </a:ext>
              </a:extLst>
            </p:cNvPr>
            <p:cNvCxnSpPr>
              <a:cxnSpLocks noChangeShapeType="1"/>
            </p:cNvCxnSpPr>
            <p:nvPr/>
          </p:nvCxnSpPr>
          <p:spPr bwMode="auto">
            <a:xfrm rot="16200000" flipH="1">
              <a:off x="5371280" y="5312826"/>
              <a:ext cx="727969" cy="859213"/>
            </a:xfrm>
            <a:prstGeom prst="bentConnector3">
              <a:avLst>
                <a:gd name="adj1" fmla="val 49759"/>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3276" name="AutoShape 19">
              <a:extLst>
                <a:ext uri="{FF2B5EF4-FFF2-40B4-BE49-F238E27FC236}">
                  <a16:creationId xmlns:a16="http://schemas.microsoft.com/office/drawing/2014/main" id="{CEBFCD9F-334C-0046-8B20-79447B02A254}"/>
                </a:ext>
              </a:extLst>
            </p:cNvPr>
            <p:cNvCxnSpPr>
              <a:cxnSpLocks noChangeShapeType="1"/>
            </p:cNvCxnSpPr>
            <p:nvPr/>
          </p:nvCxnSpPr>
          <p:spPr bwMode="auto">
            <a:xfrm rot="5400000">
              <a:off x="6142122" y="5401197"/>
              <a:ext cx="727969" cy="682471"/>
            </a:xfrm>
            <a:prstGeom prst="bentConnector3">
              <a:avLst>
                <a:gd name="adj1" fmla="val 49759"/>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3277" name="AutoShape 20">
              <a:extLst>
                <a:ext uri="{FF2B5EF4-FFF2-40B4-BE49-F238E27FC236}">
                  <a16:creationId xmlns:a16="http://schemas.microsoft.com/office/drawing/2014/main" id="{930559FD-7D4A-CE45-AA0C-53D1E05A3D98}"/>
                </a:ext>
              </a:extLst>
            </p:cNvPr>
            <p:cNvCxnSpPr>
              <a:cxnSpLocks noChangeShapeType="1"/>
            </p:cNvCxnSpPr>
            <p:nvPr/>
          </p:nvCxnSpPr>
          <p:spPr bwMode="auto">
            <a:xfrm rot="5400000">
              <a:off x="6946212" y="4597106"/>
              <a:ext cx="727969" cy="2290652"/>
            </a:xfrm>
            <a:prstGeom prst="bentConnector3">
              <a:avLst>
                <a:gd name="adj1" fmla="val 49759"/>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3278" name="AutoShape 24">
              <a:extLst>
                <a:ext uri="{FF2B5EF4-FFF2-40B4-BE49-F238E27FC236}">
                  <a16:creationId xmlns:a16="http://schemas.microsoft.com/office/drawing/2014/main" id="{435336C8-3A70-1B4B-A2D6-D6948155724E}"/>
                </a:ext>
              </a:extLst>
            </p:cNvPr>
            <p:cNvCxnSpPr>
              <a:cxnSpLocks noChangeShapeType="1"/>
            </p:cNvCxnSpPr>
            <p:nvPr/>
          </p:nvCxnSpPr>
          <p:spPr bwMode="auto">
            <a:xfrm>
              <a:off x="2990508" y="6428208"/>
              <a:ext cx="2145408" cy="9819"/>
            </a:xfrm>
            <a:prstGeom prst="straightConnector1">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 name="Text Box 25">
              <a:extLst>
                <a:ext uri="{FF2B5EF4-FFF2-40B4-BE49-F238E27FC236}">
                  <a16:creationId xmlns:a16="http://schemas.microsoft.com/office/drawing/2014/main" id="{BB685B0F-21F0-9F40-9DE2-AF554BBB280C}"/>
                </a:ext>
              </a:extLst>
            </p:cNvPr>
            <p:cNvSpPr txBox="1">
              <a:spLocks noChangeArrowheads="1"/>
            </p:cNvSpPr>
            <p:nvPr/>
          </p:nvSpPr>
          <p:spPr bwMode="auto">
            <a:xfrm>
              <a:off x="3997102" y="6127373"/>
              <a:ext cx="572106" cy="354397"/>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sz="1026">
                  <a:latin typeface="Arial" charset="0"/>
                  <a:ea typeface="ＭＳ Ｐゴシック" charset="-128"/>
                </a:rPr>
                <a:t>Pull</a:t>
              </a:r>
            </a:p>
          </p:txBody>
        </p:sp>
        <p:sp>
          <p:nvSpPr>
            <p:cNvPr id="32" name="Rectangle 28">
              <a:extLst>
                <a:ext uri="{FF2B5EF4-FFF2-40B4-BE49-F238E27FC236}">
                  <a16:creationId xmlns:a16="http://schemas.microsoft.com/office/drawing/2014/main" id="{6327D641-955A-4143-94E2-2179889A791D}"/>
                </a:ext>
              </a:extLst>
            </p:cNvPr>
            <p:cNvSpPr>
              <a:spLocks noChangeArrowheads="1"/>
            </p:cNvSpPr>
            <p:nvPr/>
          </p:nvSpPr>
          <p:spPr bwMode="auto">
            <a:xfrm>
              <a:off x="5345479" y="3242847"/>
              <a:ext cx="1406711" cy="560755"/>
            </a:xfrm>
            <a:prstGeom prst="rect">
              <a:avLst/>
            </a:prstGeom>
            <a:solidFill>
              <a:schemeClr val="tx1"/>
            </a:solidFill>
            <a:ln w="9525">
              <a:solidFill>
                <a:schemeClr val="tx1"/>
              </a:solidFill>
              <a:miter lim="800000"/>
              <a:headEnd/>
              <a:tailEnd/>
            </a:ln>
            <a:effectLst/>
            <a:extLst/>
          </p:spPr>
          <p:txBody>
            <a:bodyPr wrap="none" anchor="ctr"/>
            <a:lstStyle/>
            <a:p>
              <a:pPr algn="ctr">
                <a:defRPr/>
              </a:pPr>
              <a:r>
                <a:rPr lang="en-US" sz="1368" b="1" dirty="0" err="1">
                  <a:solidFill>
                    <a:schemeClr val="bg1"/>
                  </a:solidFill>
                  <a:latin typeface="Arial" charset="0"/>
                  <a:ea typeface="ＭＳ Ｐゴシック" charset="-128"/>
                </a:rPr>
                <a:t>Slurm</a:t>
              </a:r>
              <a:endParaRPr lang="en-US" sz="1368" b="1" dirty="0">
                <a:solidFill>
                  <a:schemeClr val="bg1"/>
                </a:solidFill>
                <a:latin typeface="Arial" charset="0"/>
                <a:ea typeface="ＭＳ Ｐゴシック" charset="-128"/>
              </a:endParaRPr>
            </a:p>
          </p:txBody>
        </p:sp>
        <p:cxnSp>
          <p:nvCxnSpPr>
            <p:cNvPr id="53281" name="AutoShape 30">
              <a:extLst>
                <a:ext uri="{FF2B5EF4-FFF2-40B4-BE49-F238E27FC236}">
                  <a16:creationId xmlns:a16="http://schemas.microsoft.com/office/drawing/2014/main" id="{CA9B8241-C14B-9446-92EF-D08F31B3C53B}"/>
                </a:ext>
              </a:extLst>
            </p:cNvPr>
            <p:cNvCxnSpPr>
              <a:cxnSpLocks noChangeShapeType="1"/>
            </p:cNvCxnSpPr>
            <p:nvPr/>
          </p:nvCxnSpPr>
          <p:spPr bwMode="auto">
            <a:xfrm rot="5400000">
              <a:off x="4692310" y="2829683"/>
              <a:ext cx="360485" cy="2353648"/>
            </a:xfrm>
            <a:prstGeom prst="bentConnector3">
              <a:avLst>
                <a:gd name="adj1" fmla="val 49514"/>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53282" name="AutoShape 31">
              <a:extLst>
                <a:ext uri="{FF2B5EF4-FFF2-40B4-BE49-F238E27FC236}">
                  <a16:creationId xmlns:a16="http://schemas.microsoft.com/office/drawing/2014/main" id="{C30304AE-DEF8-B740-AAAD-7E5E3C4F5028}"/>
                </a:ext>
              </a:extLst>
            </p:cNvPr>
            <p:cNvCxnSpPr>
              <a:cxnSpLocks noChangeShapeType="1"/>
            </p:cNvCxnSpPr>
            <p:nvPr/>
          </p:nvCxnSpPr>
          <p:spPr bwMode="auto">
            <a:xfrm rot="5400000">
              <a:off x="5497275" y="3634649"/>
              <a:ext cx="360485" cy="743717"/>
            </a:xfrm>
            <a:prstGeom prst="bentConnector3">
              <a:avLst>
                <a:gd name="adj1" fmla="val 49514"/>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53283" name="AutoShape 32">
              <a:extLst>
                <a:ext uri="{FF2B5EF4-FFF2-40B4-BE49-F238E27FC236}">
                  <a16:creationId xmlns:a16="http://schemas.microsoft.com/office/drawing/2014/main" id="{986546CB-4EC6-2E42-B51F-F533BADB649F}"/>
                </a:ext>
              </a:extLst>
            </p:cNvPr>
            <p:cNvCxnSpPr>
              <a:cxnSpLocks noChangeShapeType="1"/>
            </p:cNvCxnSpPr>
            <p:nvPr/>
          </p:nvCxnSpPr>
          <p:spPr bwMode="auto">
            <a:xfrm rot="16200000" flipH="1">
              <a:off x="6268116" y="3607524"/>
              <a:ext cx="360485" cy="797966"/>
            </a:xfrm>
            <a:prstGeom prst="bentConnector3">
              <a:avLst>
                <a:gd name="adj1" fmla="val 49514"/>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53284" name="AutoShape 33">
              <a:extLst>
                <a:ext uri="{FF2B5EF4-FFF2-40B4-BE49-F238E27FC236}">
                  <a16:creationId xmlns:a16="http://schemas.microsoft.com/office/drawing/2014/main" id="{D4FF8DCA-9152-164E-8483-90A6687C518A}"/>
                </a:ext>
              </a:extLst>
            </p:cNvPr>
            <p:cNvCxnSpPr>
              <a:cxnSpLocks noChangeShapeType="1"/>
            </p:cNvCxnSpPr>
            <p:nvPr/>
          </p:nvCxnSpPr>
          <p:spPr bwMode="auto">
            <a:xfrm rot="16200000" flipH="1">
              <a:off x="7060687" y="2791913"/>
              <a:ext cx="383524" cy="2406147"/>
            </a:xfrm>
            <a:prstGeom prst="bentConnector3">
              <a:avLst>
                <a:gd name="adj1" fmla="val 50000"/>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grpSp>
          <p:nvGrpSpPr>
            <p:cNvPr id="53285" name="Group 21">
              <a:extLst>
                <a:ext uri="{FF2B5EF4-FFF2-40B4-BE49-F238E27FC236}">
                  <a16:creationId xmlns:a16="http://schemas.microsoft.com/office/drawing/2014/main" id="{08CAAD18-4F9B-E642-ABCF-488DAA2F7ED2}"/>
                </a:ext>
              </a:extLst>
            </p:cNvPr>
            <p:cNvGrpSpPr>
              <a:grpSpLocks/>
            </p:cNvGrpSpPr>
            <p:nvPr/>
          </p:nvGrpSpPr>
          <p:grpSpPr bwMode="auto">
            <a:xfrm>
              <a:off x="1482073" y="5894676"/>
              <a:ext cx="1508435" cy="1522435"/>
              <a:chOff x="3456" y="2304"/>
              <a:chExt cx="1056" cy="1344"/>
            </a:xfrm>
          </p:grpSpPr>
          <p:pic>
            <p:nvPicPr>
              <p:cNvPr id="53286" name="Picture 22" descr="600_387572062">
                <a:extLst>
                  <a:ext uri="{FF2B5EF4-FFF2-40B4-BE49-F238E27FC236}">
                    <a16:creationId xmlns:a16="http://schemas.microsoft.com/office/drawing/2014/main" id="{F56CB33F-C095-E34D-8975-842F66E07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 y="2304"/>
                <a:ext cx="1056" cy="942"/>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 name="Rectangle 23">
                <a:extLst>
                  <a:ext uri="{FF2B5EF4-FFF2-40B4-BE49-F238E27FC236}">
                    <a16:creationId xmlns:a16="http://schemas.microsoft.com/office/drawing/2014/main" id="{902AFB31-700A-A745-973D-C3722FB33A81}"/>
                  </a:ext>
                </a:extLst>
              </p:cNvPr>
              <p:cNvSpPr>
                <a:spLocks noChangeArrowheads="1"/>
              </p:cNvSpPr>
              <p:nvPr/>
            </p:nvSpPr>
            <p:spPr bwMode="auto">
              <a:xfrm>
                <a:off x="3456" y="3248"/>
                <a:ext cx="1054" cy="400"/>
              </a:xfrm>
              <a:prstGeom prst="rect">
                <a:avLst/>
              </a:prstGeom>
              <a:solidFill>
                <a:schemeClr val="tx2"/>
              </a:solidFill>
              <a:ln w="9525">
                <a:solidFill>
                  <a:schemeClr val="tx1"/>
                </a:solidFill>
                <a:miter lim="800000"/>
                <a:headEnd/>
                <a:tailEnd/>
              </a:ln>
              <a:effectLst/>
              <a:extLst>
                <a:ext uri="{AF507438-7753-43e0-B8FC-AC1667EBCBE1}"/>
              </a:extLst>
            </p:spPr>
            <p:txBody>
              <a:bodyPr wrap="none" anchor="ctr"/>
              <a:lstStyle/>
              <a:p>
                <a:pPr algn="ctr">
                  <a:defRPr/>
                </a:pPr>
                <a:r>
                  <a:rPr lang="en-US" sz="1026" b="1" dirty="0">
                    <a:solidFill>
                      <a:schemeClr val="bg1"/>
                    </a:solidFill>
                    <a:latin typeface="Arial" charset="0"/>
                    <a:ea typeface="ＭＳ Ｐゴシック" charset="-128"/>
                  </a:rPr>
                  <a:t>Local Registry</a:t>
                </a:r>
              </a:p>
            </p:txBody>
          </p:sp>
        </p:grpSp>
      </p:grpSp>
      <p:grpSp>
        <p:nvGrpSpPr>
          <p:cNvPr id="42" name="Group 41">
            <a:extLst>
              <a:ext uri="{FF2B5EF4-FFF2-40B4-BE49-F238E27FC236}">
                <a16:creationId xmlns:a16="http://schemas.microsoft.com/office/drawing/2014/main" id="{251EBC49-1A2A-E24A-BE71-852228F7D269}"/>
              </a:ext>
            </a:extLst>
          </p:cNvPr>
          <p:cNvGrpSpPr>
            <a:grpSpLocks/>
          </p:cNvGrpSpPr>
          <p:nvPr/>
        </p:nvGrpSpPr>
        <p:grpSpPr bwMode="auto">
          <a:xfrm>
            <a:off x="19050" y="2490788"/>
            <a:ext cx="3321050" cy="2681287"/>
            <a:chOff x="1182714" y="648514"/>
            <a:chExt cx="7368255" cy="5638807"/>
          </a:xfrm>
        </p:grpSpPr>
        <p:sp>
          <p:nvSpPr>
            <p:cNvPr id="43" name="Rectangle 42">
              <a:extLst>
                <a:ext uri="{FF2B5EF4-FFF2-40B4-BE49-F238E27FC236}">
                  <a16:creationId xmlns:a16="http://schemas.microsoft.com/office/drawing/2014/main" id="{C151C96A-EBD6-D543-8A2A-14844F9471A8}"/>
                </a:ext>
              </a:extLst>
            </p:cNvPr>
            <p:cNvSpPr/>
            <p:nvPr/>
          </p:nvSpPr>
          <p:spPr bwMode="auto">
            <a:xfrm>
              <a:off x="6821614" y="5312465"/>
              <a:ext cx="1665957" cy="974856"/>
            </a:xfrm>
            <a:prstGeom prst="rect">
              <a:avLst/>
            </a:prstGeom>
            <a:solidFill>
              <a:srgbClr val="FFFFFF"/>
            </a:solidFill>
            <a:ln w="28575" cap="flat" cmpd="sng" algn="ctr">
              <a:solidFill>
                <a:schemeClr val="tx1"/>
              </a:solidFill>
              <a:prstDash val="solid"/>
              <a:round/>
              <a:headEnd type="none" w="med" len="med"/>
              <a:tailEnd type="none" w="med" len="med"/>
            </a:ln>
            <a:effectLst/>
          </p:spPr>
          <p:txBody>
            <a:bodyPr lIns="86204" tIns="43102" rIns="86204" bIns="43102" anchor="ctr"/>
            <a:lstStyle/>
            <a:p>
              <a:pPr algn="ctr" defTabSz="861993">
                <a:defRPr/>
              </a:pPr>
              <a:r>
                <a:rPr lang="en-US" sz="1197" dirty="0" err="1">
                  <a:latin typeface="Arial" pitchFamily="-112" charset="0"/>
                  <a:ea typeface="Geneva" pitchFamily="-112" charset="0"/>
                  <a:cs typeface="Geneva" pitchFamily="-112" charset="0"/>
                </a:rPr>
                <a:t>Docker</a:t>
              </a:r>
              <a:r>
                <a:rPr lang="en-US" sz="1197" dirty="0">
                  <a:latin typeface="Arial" pitchFamily="-112" charset="0"/>
                  <a:ea typeface="Geneva" pitchFamily="-112" charset="0"/>
                  <a:cs typeface="Geneva" pitchFamily="-112" charset="0"/>
                </a:rPr>
                <a:t> Engine</a:t>
              </a:r>
            </a:p>
          </p:txBody>
        </p:sp>
        <p:grpSp>
          <p:nvGrpSpPr>
            <p:cNvPr id="53254" name="Group 43">
              <a:extLst>
                <a:ext uri="{FF2B5EF4-FFF2-40B4-BE49-F238E27FC236}">
                  <a16:creationId xmlns:a16="http://schemas.microsoft.com/office/drawing/2014/main" id="{49376255-BECF-8540-ACEE-07D0B7332847}"/>
                </a:ext>
              </a:extLst>
            </p:cNvPr>
            <p:cNvGrpSpPr>
              <a:grpSpLocks/>
            </p:cNvGrpSpPr>
            <p:nvPr/>
          </p:nvGrpSpPr>
          <p:grpSpPr bwMode="auto">
            <a:xfrm>
              <a:off x="1182714" y="3617131"/>
              <a:ext cx="1999775" cy="1441938"/>
              <a:chOff x="-36160" y="2826869"/>
              <a:chExt cx="1814160" cy="1308100"/>
            </a:xfrm>
          </p:grpSpPr>
          <p:pic>
            <p:nvPicPr>
              <p:cNvPr id="53266" name="Picture 55">
                <a:extLst>
                  <a:ext uri="{FF2B5EF4-FFF2-40B4-BE49-F238E27FC236}">
                    <a16:creationId xmlns:a16="http://schemas.microsoft.com/office/drawing/2014/main" id="{2C02F23A-B45B-AB40-9DC8-CB5581FEC35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9900" y="2826869"/>
                <a:ext cx="13081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108D898C-10DE-6C46-A563-C9A77C67B922}"/>
                  </a:ext>
                </a:extLst>
              </p:cNvPr>
              <p:cNvSpPr txBox="1"/>
              <p:nvPr/>
            </p:nvSpPr>
            <p:spPr>
              <a:xfrm rot="16200000">
                <a:off x="-224410" y="3374944"/>
                <a:ext cx="881343" cy="504841"/>
              </a:xfrm>
              <a:prstGeom prst="rect">
                <a:avLst/>
              </a:prstGeom>
              <a:noFill/>
            </p:spPr>
            <p:txBody>
              <a:bodyPr wrap="none">
                <a:spAutoFit/>
              </a:bodyPr>
              <a:lstStyle/>
              <a:p>
                <a:pPr>
                  <a:defRPr/>
                </a:pPr>
                <a:r>
                  <a:rPr lang="en-US" sz="1026" dirty="0">
                    <a:latin typeface="Arial" charset="0"/>
                    <a:ea typeface="ＭＳ Ｐゴシック" charset="-128"/>
                  </a:rPr>
                  <a:t>User</a:t>
                </a:r>
              </a:p>
            </p:txBody>
          </p:sp>
        </p:grpSp>
        <p:sp>
          <p:nvSpPr>
            <p:cNvPr id="45" name="Rounded Rectangle 44">
              <a:extLst>
                <a:ext uri="{FF2B5EF4-FFF2-40B4-BE49-F238E27FC236}">
                  <a16:creationId xmlns:a16="http://schemas.microsoft.com/office/drawing/2014/main" id="{AE4339E3-CC1B-6B4B-BD2D-1938B040CA1E}"/>
                </a:ext>
              </a:extLst>
            </p:cNvPr>
            <p:cNvSpPr/>
            <p:nvPr/>
          </p:nvSpPr>
          <p:spPr bwMode="auto">
            <a:xfrm>
              <a:off x="6835702" y="3903598"/>
              <a:ext cx="1630736" cy="837977"/>
            </a:xfrm>
            <a:prstGeom prst="round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lIns="86204" tIns="43102" rIns="86204" bIns="43102" anchor="ctr"/>
            <a:lstStyle/>
            <a:p>
              <a:pPr algn="ctr" defTabSz="861993">
                <a:defRPr/>
              </a:pPr>
              <a:r>
                <a:rPr lang="en-US" sz="1026" dirty="0" err="1">
                  <a:solidFill>
                    <a:schemeClr val="bg1"/>
                  </a:solidFill>
                  <a:latin typeface="Arial" pitchFamily="-112" charset="0"/>
                  <a:ea typeface="Geneva" pitchFamily="-112" charset="0"/>
                  <a:cs typeface="Geneva" pitchFamily="-112" charset="0"/>
                </a:rPr>
                <a:t>Docker</a:t>
              </a:r>
              <a:endParaRPr lang="en-US" sz="1026" dirty="0">
                <a:solidFill>
                  <a:schemeClr val="bg1"/>
                </a:solidFill>
                <a:latin typeface="Arial" pitchFamily="-112" charset="0"/>
                <a:ea typeface="Geneva" pitchFamily="-112" charset="0"/>
                <a:cs typeface="Geneva" pitchFamily="-112" charset="0"/>
              </a:endParaRPr>
            </a:p>
            <a:p>
              <a:pPr algn="ctr" defTabSz="861993">
                <a:defRPr/>
              </a:pPr>
              <a:r>
                <a:rPr lang="en-US" sz="1026" dirty="0">
                  <a:solidFill>
                    <a:schemeClr val="bg1"/>
                  </a:solidFill>
                  <a:latin typeface="Arial" pitchFamily="-112" charset="0"/>
                  <a:ea typeface="Geneva" pitchFamily="-112" charset="0"/>
                  <a:cs typeface="Geneva" pitchFamily="-112" charset="0"/>
                </a:rPr>
                <a:t>binary</a:t>
              </a:r>
            </a:p>
          </p:txBody>
        </p:sp>
        <p:cxnSp>
          <p:nvCxnSpPr>
            <p:cNvPr id="53256" name="Straight Arrow Connector 45">
              <a:extLst>
                <a:ext uri="{FF2B5EF4-FFF2-40B4-BE49-F238E27FC236}">
                  <a16:creationId xmlns:a16="http://schemas.microsoft.com/office/drawing/2014/main" id="{4703F44A-DAA9-244D-8949-AEF5B0A0C7EF}"/>
                </a:ext>
              </a:extLst>
            </p:cNvPr>
            <p:cNvCxnSpPr>
              <a:cxnSpLocks noChangeShapeType="1"/>
              <a:endCxn id="53264" idx="0"/>
            </p:cNvCxnSpPr>
            <p:nvPr/>
          </p:nvCxnSpPr>
          <p:spPr bwMode="auto">
            <a:xfrm>
              <a:off x="7651626" y="4742851"/>
              <a:ext cx="3612" cy="571147"/>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3257" name="Straight Arrow Connector 46">
              <a:extLst>
                <a:ext uri="{FF2B5EF4-FFF2-40B4-BE49-F238E27FC236}">
                  <a16:creationId xmlns:a16="http://schemas.microsoft.com/office/drawing/2014/main" id="{F7BAE4AE-E7D6-4740-B44B-5A74B910CFBE}"/>
                </a:ext>
              </a:extLst>
            </p:cNvPr>
            <p:cNvCxnSpPr>
              <a:cxnSpLocks noChangeShapeType="1"/>
            </p:cNvCxnSpPr>
            <p:nvPr/>
          </p:nvCxnSpPr>
          <p:spPr bwMode="auto">
            <a:xfrm>
              <a:off x="7644228" y="2540169"/>
              <a:ext cx="7398" cy="1362718"/>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53258" name="Group 47">
              <a:extLst>
                <a:ext uri="{FF2B5EF4-FFF2-40B4-BE49-F238E27FC236}">
                  <a16:creationId xmlns:a16="http://schemas.microsoft.com/office/drawing/2014/main" id="{B89ED7FD-F97B-3D4F-82E0-03DCB6A1B40D}"/>
                </a:ext>
              </a:extLst>
            </p:cNvPr>
            <p:cNvGrpSpPr>
              <a:grpSpLocks/>
            </p:cNvGrpSpPr>
            <p:nvPr/>
          </p:nvGrpSpPr>
          <p:grpSpPr bwMode="auto">
            <a:xfrm>
              <a:off x="6320543" y="648514"/>
              <a:ext cx="2230426" cy="1891656"/>
              <a:chOff x="7044397" y="133792"/>
              <a:chExt cx="2023403" cy="1716076"/>
            </a:xfrm>
          </p:grpSpPr>
          <p:pic>
            <p:nvPicPr>
              <p:cNvPr id="53264" name="Picture 53">
                <a:extLst>
                  <a:ext uri="{FF2B5EF4-FFF2-40B4-BE49-F238E27FC236}">
                    <a16:creationId xmlns:a16="http://schemas.microsoft.com/office/drawing/2014/main" id="{9967C381-AE8C-D148-8CD0-A5FBEFCE7E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22634" y="204702"/>
                <a:ext cx="1645166" cy="164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54">
                <a:extLst>
                  <a:ext uri="{FF2B5EF4-FFF2-40B4-BE49-F238E27FC236}">
                    <a16:creationId xmlns:a16="http://schemas.microsoft.com/office/drawing/2014/main" id="{B3EAA5E1-5CB1-5247-911D-E6E108F7571D}"/>
                  </a:ext>
                </a:extLst>
              </p:cNvPr>
              <p:cNvSpPr txBox="1"/>
              <p:nvPr/>
            </p:nvSpPr>
            <p:spPr>
              <a:xfrm rot="16200000">
                <a:off x="6519295" y="659740"/>
                <a:ext cx="1556736" cy="504841"/>
              </a:xfrm>
              <a:prstGeom prst="rect">
                <a:avLst/>
              </a:prstGeom>
              <a:noFill/>
            </p:spPr>
            <p:txBody>
              <a:bodyPr wrap="none">
                <a:spAutoFit/>
              </a:bodyPr>
              <a:lstStyle/>
              <a:p>
                <a:pPr>
                  <a:defRPr/>
                </a:pPr>
                <a:r>
                  <a:rPr lang="en-US" sz="1026" dirty="0">
                    <a:latin typeface="Arial" charset="0"/>
                    <a:ea typeface="ＭＳ Ｐゴシック" charset="-128"/>
                  </a:rPr>
                  <a:t>Sys Admin</a:t>
                </a:r>
              </a:p>
            </p:txBody>
          </p:sp>
        </p:grpSp>
        <p:pic>
          <p:nvPicPr>
            <p:cNvPr id="53259" name="Picture 48">
              <a:extLst>
                <a:ext uri="{FF2B5EF4-FFF2-40B4-BE49-F238E27FC236}">
                  <a16:creationId xmlns:a16="http://schemas.microsoft.com/office/drawing/2014/main" id="{93E36F4A-008F-284A-B247-4A1D63ED97D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97219" y="3545735"/>
              <a:ext cx="1377360" cy="153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a:extLst>
                <a:ext uri="{FF2B5EF4-FFF2-40B4-BE49-F238E27FC236}">
                  <a16:creationId xmlns:a16="http://schemas.microsoft.com/office/drawing/2014/main" id="{632BBA30-0F26-0A41-8308-490EA2197CF3}"/>
                </a:ext>
              </a:extLst>
            </p:cNvPr>
            <p:cNvSpPr/>
            <p:nvPr/>
          </p:nvSpPr>
          <p:spPr>
            <a:xfrm>
              <a:off x="4408967" y="3179134"/>
              <a:ext cx="1201041" cy="500782"/>
            </a:xfrm>
            <a:prstGeom prst="rect">
              <a:avLst/>
            </a:prstGeom>
          </p:spPr>
          <p:txBody>
            <a:bodyPr wrap="none">
              <a:spAutoFit/>
            </a:bodyPr>
            <a:lstStyle/>
            <a:p>
              <a:pPr>
                <a:defRPr/>
              </a:pPr>
              <a:r>
                <a:rPr lang="en-US" sz="941" dirty="0" err="1">
                  <a:latin typeface="Arial" charset="0"/>
                  <a:ea typeface="ＭＳ Ｐゴシック" charset="-128"/>
                </a:rPr>
                <a:t>socker</a:t>
              </a:r>
              <a:endParaRPr lang="en-US" sz="941" dirty="0">
                <a:latin typeface="Arial" charset="0"/>
                <a:ea typeface="ＭＳ Ｐゴシック" charset="-128"/>
              </a:endParaRPr>
            </a:p>
          </p:txBody>
        </p:sp>
        <p:cxnSp>
          <p:nvCxnSpPr>
            <p:cNvPr id="53261" name="Straight Arrow Connector 50">
              <a:extLst>
                <a:ext uri="{FF2B5EF4-FFF2-40B4-BE49-F238E27FC236}">
                  <a16:creationId xmlns:a16="http://schemas.microsoft.com/office/drawing/2014/main" id="{14F2193B-ADE7-CC48-A033-9573F74239D4}"/>
                </a:ext>
              </a:extLst>
            </p:cNvPr>
            <p:cNvCxnSpPr>
              <a:cxnSpLocks noChangeShapeType="1"/>
            </p:cNvCxnSpPr>
            <p:nvPr/>
          </p:nvCxnSpPr>
          <p:spPr bwMode="auto">
            <a:xfrm>
              <a:off x="5379884" y="4322868"/>
              <a:ext cx="1456389"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3262" name="Straight Arrow Connector 51">
              <a:extLst>
                <a:ext uri="{FF2B5EF4-FFF2-40B4-BE49-F238E27FC236}">
                  <a16:creationId xmlns:a16="http://schemas.microsoft.com/office/drawing/2014/main" id="{D016252A-FF4B-734D-AF24-F794CB9443BD}"/>
                </a:ext>
              </a:extLst>
            </p:cNvPr>
            <p:cNvCxnSpPr>
              <a:cxnSpLocks noChangeShapeType="1"/>
            </p:cNvCxnSpPr>
            <p:nvPr/>
          </p:nvCxnSpPr>
          <p:spPr bwMode="auto">
            <a:xfrm>
              <a:off x="2888502" y="4320225"/>
              <a:ext cx="1519445" cy="16643"/>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a:noFill/>
                </a14:hiddenFill>
              </a:ext>
            </a:extLst>
          </p:spPr>
        </p:cxnSp>
        <p:sp>
          <p:nvSpPr>
            <p:cNvPr id="53" name="Rectangle 52">
              <a:extLst>
                <a:ext uri="{FF2B5EF4-FFF2-40B4-BE49-F238E27FC236}">
                  <a16:creationId xmlns:a16="http://schemas.microsoft.com/office/drawing/2014/main" id="{C0674FEA-236F-8348-B20C-B3D22F109CE4}"/>
                </a:ext>
              </a:extLst>
            </p:cNvPr>
            <p:cNvSpPr/>
            <p:nvPr/>
          </p:nvSpPr>
          <p:spPr>
            <a:xfrm>
              <a:off x="3679891" y="5128846"/>
              <a:ext cx="2729634" cy="484088"/>
            </a:xfrm>
            <a:prstGeom prst="rect">
              <a:avLst/>
            </a:prstGeom>
          </p:spPr>
          <p:txBody>
            <a:bodyPr wrap="none">
              <a:spAutoFit/>
            </a:bodyPr>
            <a:lstStyle/>
            <a:p>
              <a:pPr>
                <a:defRPr/>
              </a:pPr>
              <a:r>
                <a:rPr lang="en-US" sz="898" dirty="0">
                  <a:latin typeface="Arial" charset="0"/>
                  <a:ea typeface="ＭＳ Ｐゴシック" charset="-128"/>
                </a:rPr>
                <a:t>-</a:t>
              </a:r>
              <a:r>
                <a:rPr lang="en-US" sz="898" dirty="0" err="1">
                  <a:latin typeface="Arial" charset="0"/>
                  <a:ea typeface="ＭＳ Ｐゴシック" charset="-128"/>
                </a:rPr>
                <a:t>rwsr</a:t>
              </a:r>
              <a:r>
                <a:rPr lang="en-US" sz="898" dirty="0">
                  <a:latin typeface="Arial" charset="0"/>
                  <a:ea typeface="ＭＳ Ｐゴシック" charset="-128"/>
                </a:rPr>
                <a:t>-</a:t>
              </a:r>
              <a:r>
                <a:rPr lang="en-US" sz="898" dirty="0" err="1">
                  <a:latin typeface="Arial" charset="0"/>
                  <a:ea typeface="ＭＳ Ｐゴシック" charset="-128"/>
                </a:rPr>
                <a:t>sr</a:t>
              </a:r>
              <a:r>
                <a:rPr lang="en-US" sz="898" dirty="0">
                  <a:latin typeface="Arial" charset="0"/>
                  <a:ea typeface="ＭＳ Ｐゴシック" charset="-128"/>
                </a:rPr>
                <a:t>-x 1 root root</a:t>
              </a:r>
            </a:p>
          </p:txBody>
        </p:sp>
      </p:grpSp>
    </p:spTree>
    <p:extLst>
      <p:ext uri="{BB962C8B-B14F-4D97-AF65-F5344CB8AC3E}">
        <p14:creationId xmlns:p14="http://schemas.microsoft.com/office/powerpoint/2010/main" val="3975017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D10E-110E-9048-9112-2EF9972F42A0}"/>
              </a:ext>
            </a:extLst>
          </p:cNvPr>
          <p:cNvSpPr>
            <a:spLocks noGrp="1"/>
          </p:cNvSpPr>
          <p:nvPr>
            <p:ph type="title"/>
          </p:nvPr>
        </p:nvSpPr>
        <p:spPr>
          <a:xfrm>
            <a:off x="304800" y="-152400"/>
            <a:ext cx="6172200" cy="838200"/>
          </a:xfrm>
        </p:spPr>
        <p:txBody>
          <a:bodyPr/>
          <a:lstStyle/>
          <a:p>
            <a:pPr>
              <a:defRPr/>
            </a:pPr>
            <a:r>
              <a:rPr lang="en-US" dirty="0"/>
              <a:t>Agenda (original)</a:t>
            </a:r>
          </a:p>
        </p:txBody>
      </p:sp>
      <p:sp>
        <p:nvSpPr>
          <p:cNvPr id="5122" name="Content Placeholder 2">
            <a:extLst>
              <a:ext uri="{FF2B5EF4-FFF2-40B4-BE49-F238E27FC236}">
                <a16:creationId xmlns:a16="http://schemas.microsoft.com/office/drawing/2014/main" id="{5662962B-66B0-844E-ABF7-FBD74828CB97}"/>
              </a:ext>
            </a:extLst>
          </p:cNvPr>
          <p:cNvSpPr>
            <a:spLocks noGrp="1"/>
          </p:cNvSpPr>
          <p:nvPr>
            <p:ph idx="1"/>
          </p:nvPr>
        </p:nvSpPr>
        <p:spPr>
          <a:xfrm>
            <a:off x="228600" y="457200"/>
            <a:ext cx="8458200" cy="5257800"/>
          </a:xfrm>
        </p:spPr>
        <p:txBody>
          <a:bodyPr/>
          <a:lstStyle/>
          <a:p>
            <a:pPr marL="0" indent="0">
              <a:buNone/>
            </a:pPr>
            <a:r>
              <a:rPr lang="en-US" altLang="nb-NO" sz="2400" dirty="0">
                <a:ea typeface="ＭＳ Ｐゴシック" panose="020B0600070205080204" pitchFamily="34" charset="-128"/>
              </a:rPr>
              <a:t>09:00 - 09:30 </a:t>
            </a:r>
            <a:r>
              <a:rPr lang="en" sz="2400" dirty="0">
                <a:ea typeface="ＭＳ Ｐゴシック" panose="020B0600070205080204" pitchFamily="34" charset="-128"/>
              </a:rPr>
              <a:t>Overview of the Linux containers technology</a:t>
            </a:r>
            <a:endParaRPr lang="en-US" altLang="nb-NO" sz="2400" dirty="0">
              <a:ea typeface="ＭＳ Ｐゴシック" panose="020B0600070205080204" pitchFamily="34" charset="-128"/>
            </a:endParaRPr>
          </a:p>
          <a:p>
            <a:pPr marL="0" indent="0">
              <a:buNone/>
            </a:pPr>
            <a:r>
              <a:rPr lang="en-US" altLang="nb-NO" sz="2400" dirty="0">
                <a:ea typeface="ＭＳ Ｐゴシック" panose="020B0600070205080204" pitchFamily="34" charset="-128"/>
              </a:rPr>
              <a:t>09:30 - 10:00 </a:t>
            </a:r>
            <a:r>
              <a:rPr lang="en" altLang="nb-NO" sz="2400" dirty="0">
                <a:ea typeface="ＭＳ Ｐゴシック" panose="020B0600070205080204" pitchFamily="34" charset="-128"/>
              </a:rPr>
              <a:t>Installing Docker</a:t>
            </a:r>
          </a:p>
          <a:p>
            <a:pPr marL="0" indent="0">
              <a:buNone/>
            </a:pPr>
            <a:r>
              <a:rPr lang="en-US" altLang="nb-NO" sz="2400" dirty="0">
                <a:ea typeface="ＭＳ Ｐゴシック" panose="020B0600070205080204" pitchFamily="34" charset="-128"/>
              </a:rPr>
              <a:t>10:00 - 10:30 </a:t>
            </a:r>
            <a:r>
              <a:rPr lang="en" altLang="nb-NO" sz="2400" dirty="0">
                <a:ea typeface="ＭＳ Ｐゴシック" panose="020B0600070205080204" pitchFamily="34" charset="-128"/>
              </a:rPr>
              <a:t>Building Docker images 1</a:t>
            </a:r>
          </a:p>
          <a:p>
            <a:pPr marL="0" indent="0">
              <a:buFont typeface="Wingdings" pitchFamily="2" charset="2"/>
              <a:buNone/>
            </a:pPr>
            <a:r>
              <a:rPr lang="en-US" altLang="nb-NO" sz="2400" dirty="0">
                <a:ea typeface="ＭＳ Ｐゴシック" panose="020B0600070205080204" pitchFamily="34" charset="-128"/>
              </a:rPr>
              <a:t>10:30 - 11:00 </a:t>
            </a:r>
            <a:r>
              <a:rPr lang="en-US" altLang="nb-NO" sz="2400" i="1" dirty="0">
                <a:ea typeface="ＭＳ Ｐゴシック" panose="020B0600070205080204" pitchFamily="34" charset="-128"/>
              </a:rPr>
              <a:t>Coffee break</a:t>
            </a:r>
          </a:p>
          <a:p>
            <a:pPr marL="0" indent="0">
              <a:buNone/>
            </a:pPr>
            <a:r>
              <a:rPr lang="en-US" altLang="nb-NO" sz="2400" dirty="0">
                <a:ea typeface="ＭＳ Ｐゴシック" panose="020B0600070205080204" pitchFamily="34" charset="-128"/>
              </a:rPr>
              <a:t>11:00 - 11:30 </a:t>
            </a:r>
            <a:r>
              <a:rPr lang="en" altLang="nb-NO" sz="2400" dirty="0">
                <a:ea typeface="ＭＳ Ｐゴシック" panose="020B0600070205080204" pitchFamily="34" charset="-128"/>
              </a:rPr>
              <a:t>Building Docker images 2</a:t>
            </a:r>
          </a:p>
          <a:p>
            <a:pPr marL="0" indent="0">
              <a:buFont typeface="Wingdings" pitchFamily="2" charset="2"/>
              <a:buNone/>
            </a:pPr>
            <a:r>
              <a:rPr lang="en-US" altLang="nb-NO" sz="2400" dirty="0">
                <a:ea typeface="ＭＳ Ｐゴシック" panose="020B0600070205080204" pitchFamily="34" charset="-128"/>
              </a:rPr>
              <a:t>11:30 - 12:00 Managing Docker images and containers 1</a:t>
            </a:r>
          </a:p>
          <a:p>
            <a:pPr marL="0" indent="0">
              <a:buFont typeface="Wingdings" pitchFamily="2" charset="2"/>
              <a:buNone/>
            </a:pPr>
            <a:r>
              <a:rPr lang="en-US" altLang="nb-NO" sz="2400" dirty="0">
                <a:ea typeface="ＭＳ Ｐゴシック" panose="020B0600070205080204" pitchFamily="34" charset="-128"/>
              </a:rPr>
              <a:t>12:00 - 13:00 </a:t>
            </a:r>
            <a:r>
              <a:rPr lang="en-US" altLang="nb-NO" sz="2400" i="1" dirty="0">
                <a:ea typeface="ＭＳ Ｐゴシック" panose="020B0600070205080204" pitchFamily="34" charset="-128"/>
              </a:rPr>
              <a:t>Lunch</a:t>
            </a:r>
          </a:p>
          <a:p>
            <a:pPr marL="0" indent="0">
              <a:buNone/>
            </a:pPr>
            <a:r>
              <a:rPr lang="en-US" altLang="nb-NO" sz="2400" dirty="0">
                <a:ea typeface="ＭＳ Ｐゴシック" panose="020B0600070205080204" pitchFamily="34" charset="-128"/>
              </a:rPr>
              <a:t>13:00 - 13:00 Managing Docker images and containers 2</a:t>
            </a:r>
            <a:endParaRPr lang="en-US" altLang="nb-NO" sz="2400" i="1" dirty="0">
              <a:ea typeface="ＭＳ Ｐゴシック" panose="020B0600070205080204" pitchFamily="34" charset="-128"/>
            </a:endParaRPr>
          </a:p>
          <a:p>
            <a:pPr marL="0" indent="0">
              <a:buNone/>
            </a:pPr>
            <a:r>
              <a:rPr lang="en-US" altLang="nb-NO" sz="2400" dirty="0">
                <a:ea typeface="ＭＳ Ｐゴシック" panose="020B0600070205080204" pitchFamily="34" charset="-128"/>
              </a:rPr>
              <a:t>13:30 - 14:00 </a:t>
            </a:r>
            <a:r>
              <a:rPr lang="en" altLang="nb-NO" sz="2400" dirty="0">
                <a:ea typeface="ＭＳ Ｐゴシック" panose="020B0600070205080204" pitchFamily="34" charset="-128"/>
              </a:rPr>
              <a:t>Advanced Docker features</a:t>
            </a:r>
            <a:endParaRPr lang="en-US" altLang="nb-NO" sz="2400" dirty="0">
              <a:ea typeface="ＭＳ Ｐゴシック" panose="020B0600070205080204" pitchFamily="34" charset="-128"/>
            </a:endParaRPr>
          </a:p>
          <a:p>
            <a:pPr marL="0" indent="0">
              <a:buNone/>
            </a:pPr>
            <a:r>
              <a:rPr lang="en-US" altLang="nb-NO" sz="2400" dirty="0">
                <a:ea typeface="ＭＳ Ｐゴシック" panose="020B0600070205080204" pitchFamily="34" charset="-128"/>
              </a:rPr>
              <a:t>14:00 - 14:30 Docker in continuous integration*</a:t>
            </a:r>
          </a:p>
          <a:p>
            <a:pPr marL="0" indent="0">
              <a:buNone/>
            </a:pPr>
            <a:r>
              <a:rPr lang="en-US" altLang="nb-NO" sz="2400" dirty="0">
                <a:ea typeface="ＭＳ Ｐゴシック" panose="020B0600070205080204" pitchFamily="34" charset="-128"/>
              </a:rPr>
              <a:t>14:30 - 15:00 Introducing and installing Singularity</a:t>
            </a:r>
          </a:p>
          <a:p>
            <a:pPr marL="0" indent="0">
              <a:buFont typeface="Wingdings" pitchFamily="2" charset="2"/>
              <a:buNone/>
            </a:pPr>
            <a:r>
              <a:rPr lang="en-US" altLang="nb-NO" sz="2400" dirty="0">
                <a:ea typeface="ＭＳ Ｐゴシック" panose="020B0600070205080204" pitchFamily="34" charset="-128"/>
              </a:rPr>
              <a:t>15:00 - 15:30 </a:t>
            </a:r>
            <a:r>
              <a:rPr lang="en-US" altLang="nb-NO" sz="2400" i="1" dirty="0">
                <a:ea typeface="ＭＳ Ｐゴシック" panose="020B0600070205080204" pitchFamily="34" charset="-128"/>
              </a:rPr>
              <a:t>Coffee break</a:t>
            </a:r>
          </a:p>
          <a:p>
            <a:pPr marL="0" indent="0">
              <a:buNone/>
            </a:pPr>
            <a:r>
              <a:rPr lang="en-US" altLang="nb-NO" sz="2400" dirty="0">
                <a:ea typeface="ＭＳ Ｐゴシック" panose="020B0600070205080204" pitchFamily="34" charset="-128"/>
              </a:rPr>
              <a:t>15:30 - 16:00 </a:t>
            </a:r>
            <a:r>
              <a:rPr lang="en" altLang="nb-NO" sz="2400" dirty="0">
                <a:ea typeface="ＭＳ Ｐゴシック" panose="020B0600070205080204" pitchFamily="34" charset="-128"/>
              </a:rPr>
              <a:t>Building and managing Singularity containers</a:t>
            </a:r>
            <a:endParaRPr lang="en-US" altLang="nb-NO" sz="2400" dirty="0">
              <a:ea typeface="ＭＳ Ｐゴシック" panose="020B0600070205080204" pitchFamily="34" charset="-128"/>
            </a:endParaRPr>
          </a:p>
          <a:p>
            <a:pPr marL="0" indent="0">
              <a:buFont typeface="Wingdings" pitchFamily="2" charset="2"/>
              <a:buNone/>
            </a:pPr>
            <a:endParaRPr lang="en-US" altLang="nb-NO" sz="2400" dirty="0">
              <a:ea typeface="ＭＳ Ｐゴシック"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9">
            <a:extLst>
              <a:ext uri="{FF2B5EF4-FFF2-40B4-BE49-F238E27FC236}">
                <a16:creationId xmlns:a16="http://schemas.microsoft.com/office/drawing/2014/main" id="{8B2A7FEF-0F61-4647-B131-C14F716C09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7925" y="1296988"/>
            <a:ext cx="6657975" cy="415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32F3603A-CCF9-0E41-94B5-C860132DE23F}"/>
              </a:ext>
            </a:extLst>
          </p:cNvPr>
          <p:cNvSpPr>
            <a:spLocks noGrp="1"/>
          </p:cNvSpPr>
          <p:nvPr>
            <p:ph type="title"/>
          </p:nvPr>
        </p:nvSpPr>
        <p:spPr/>
        <p:txBody>
          <a:bodyPr>
            <a:normAutofit fontScale="90000"/>
          </a:bodyPr>
          <a:lstStyle/>
          <a:p>
            <a:pPr>
              <a:defRPr/>
            </a:pPr>
            <a:r>
              <a:rPr lang="en-US" dirty="0"/>
              <a:t>Galaxy: HPC portal for container tools</a:t>
            </a:r>
          </a:p>
        </p:txBody>
      </p:sp>
      <p:sp>
        <p:nvSpPr>
          <p:cNvPr id="6" name="Rectangle 5">
            <a:extLst>
              <a:ext uri="{FF2B5EF4-FFF2-40B4-BE49-F238E27FC236}">
                <a16:creationId xmlns:a16="http://schemas.microsoft.com/office/drawing/2014/main" id="{DD5B5D04-98A4-354E-9CCB-2C71A95ACCB5}"/>
              </a:ext>
            </a:extLst>
          </p:cNvPr>
          <p:cNvSpPr/>
          <p:nvPr/>
        </p:nvSpPr>
        <p:spPr>
          <a:xfrm>
            <a:off x="1177925" y="1384300"/>
            <a:ext cx="1417638" cy="406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7" name="Rectangle 6">
            <a:extLst>
              <a:ext uri="{FF2B5EF4-FFF2-40B4-BE49-F238E27FC236}">
                <a16:creationId xmlns:a16="http://schemas.microsoft.com/office/drawing/2014/main" id="{AAA27CC6-08CF-E940-8376-383CEA72EFED}"/>
              </a:ext>
            </a:extLst>
          </p:cNvPr>
          <p:cNvSpPr/>
          <p:nvPr/>
        </p:nvSpPr>
        <p:spPr>
          <a:xfrm>
            <a:off x="6254750" y="1455738"/>
            <a:ext cx="1417638" cy="40655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8" name="Rectangle 7">
            <a:extLst>
              <a:ext uri="{FF2B5EF4-FFF2-40B4-BE49-F238E27FC236}">
                <a16:creationId xmlns:a16="http://schemas.microsoft.com/office/drawing/2014/main" id="{642F892C-A5B0-6543-9DDF-FA95A8F5A18A}"/>
              </a:ext>
            </a:extLst>
          </p:cNvPr>
          <p:cNvSpPr/>
          <p:nvPr/>
        </p:nvSpPr>
        <p:spPr>
          <a:xfrm>
            <a:off x="5749925" y="1219200"/>
            <a:ext cx="307975" cy="306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E1390-FDC5-1947-8726-CECBBBA29E04}"/>
              </a:ext>
            </a:extLst>
          </p:cNvPr>
          <p:cNvSpPr>
            <a:spLocks noGrp="1"/>
          </p:cNvSpPr>
          <p:nvPr>
            <p:ph type="title"/>
          </p:nvPr>
        </p:nvSpPr>
        <p:spPr/>
        <p:txBody>
          <a:bodyPr>
            <a:normAutofit fontScale="90000"/>
          </a:bodyPr>
          <a:lstStyle/>
          <a:p>
            <a:pPr>
              <a:defRPr/>
            </a:pPr>
            <a:r>
              <a:rPr lang="en-US" dirty="0"/>
              <a:t>Galaxy: HPC portal for container tools</a:t>
            </a:r>
          </a:p>
        </p:txBody>
      </p:sp>
      <p:grpSp>
        <p:nvGrpSpPr>
          <p:cNvPr id="71682" name="Group 43">
            <a:extLst>
              <a:ext uri="{FF2B5EF4-FFF2-40B4-BE49-F238E27FC236}">
                <a16:creationId xmlns:a16="http://schemas.microsoft.com/office/drawing/2014/main" id="{991C8FE6-1628-4C4C-BE4F-9E5EB78E9583}"/>
              </a:ext>
            </a:extLst>
          </p:cNvPr>
          <p:cNvGrpSpPr>
            <a:grpSpLocks/>
          </p:cNvGrpSpPr>
          <p:nvPr/>
        </p:nvGrpSpPr>
        <p:grpSpPr bwMode="auto">
          <a:xfrm>
            <a:off x="593725" y="2997200"/>
            <a:ext cx="7813675" cy="2679700"/>
            <a:chOff x="-1013228" y="2524689"/>
            <a:chExt cx="9136466" cy="3131788"/>
          </a:xfrm>
        </p:grpSpPr>
        <p:sp>
          <p:nvSpPr>
            <p:cNvPr id="71683" name="Rectangle 34">
              <a:extLst>
                <a:ext uri="{FF2B5EF4-FFF2-40B4-BE49-F238E27FC236}">
                  <a16:creationId xmlns:a16="http://schemas.microsoft.com/office/drawing/2014/main" id="{D40F0774-8CD9-F44E-A1DB-DA96BAB79051}"/>
                </a:ext>
              </a:extLst>
            </p:cNvPr>
            <p:cNvSpPr>
              <a:spLocks noChangeArrowheads="1"/>
            </p:cNvSpPr>
            <p:nvPr/>
          </p:nvSpPr>
          <p:spPr bwMode="auto">
            <a:xfrm>
              <a:off x="-395555" y="2524689"/>
              <a:ext cx="2224087" cy="1260475"/>
            </a:xfrm>
            <a:prstGeom prst="rect">
              <a:avLst/>
            </a:prstGeom>
            <a:solidFill>
              <a:schemeClr val="accent1"/>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a:spcBef>
                  <a:spcPct val="0"/>
                </a:spcBef>
                <a:buSzTx/>
                <a:buFontTx/>
                <a:buNone/>
              </a:pPr>
              <a:endParaRPr lang="nb-NO" altLang="nb-NO" sz="1800">
                <a:solidFill>
                  <a:schemeClr val="tx1"/>
                </a:solidFill>
                <a:latin typeface="Arial" panose="020B0604020202020204" pitchFamily="34" charset="0"/>
              </a:endParaRPr>
            </a:p>
          </p:txBody>
        </p:sp>
        <p:sp>
          <p:nvSpPr>
            <p:cNvPr id="71684" name="AutoShape 35">
              <a:extLst>
                <a:ext uri="{FF2B5EF4-FFF2-40B4-BE49-F238E27FC236}">
                  <a16:creationId xmlns:a16="http://schemas.microsoft.com/office/drawing/2014/main" id="{7709C9B9-0C3F-134A-87DB-E0DC81B831E4}"/>
                </a:ext>
              </a:extLst>
            </p:cNvPr>
            <p:cNvSpPr>
              <a:spLocks noChangeArrowheads="1"/>
            </p:cNvSpPr>
            <p:nvPr/>
          </p:nvSpPr>
          <p:spPr bwMode="auto">
            <a:xfrm>
              <a:off x="-257443" y="2821552"/>
              <a:ext cx="1884363" cy="871537"/>
            </a:xfrm>
            <a:prstGeom prst="roundRect">
              <a:avLst>
                <a:gd name="adj" fmla="val 16667"/>
              </a:avLst>
            </a:prstGeom>
            <a:solidFill>
              <a:schemeClr val="tx2"/>
            </a:solidFill>
            <a:ln w="9525">
              <a:solidFill>
                <a:schemeClr val="tx1"/>
              </a:solidFill>
              <a:prstDash val="dash"/>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spcBef>
                  <a:spcPct val="0"/>
                </a:spcBef>
                <a:buSzTx/>
                <a:buFontTx/>
                <a:buNone/>
              </a:pPr>
              <a:endParaRPr lang="nb-NO" altLang="nb-NO" sz="1800">
                <a:solidFill>
                  <a:schemeClr val="tx1"/>
                </a:solidFill>
                <a:latin typeface="Arial" panose="020B0604020202020204" pitchFamily="34" charset="0"/>
              </a:endParaRPr>
            </a:p>
          </p:txBody>
        </p:sp>
        <p:sp>
          <p:nvSpPr>
            <p:cNvPr id="8" name="Text Box 36">
              <a:extLst>
                <a:ext uri="{FF2B5EF4-FFF2-40B4-BE49-F238E27FC236}">
                  <a16:creationId xmlns:a16="http://schemas.microsoft.com/office/drawing/2014/main" id="{56A5F9B4-5DC0-B943-BC60-FD92CCF4D3D1}"/>
                </a:ext>
              </a:extLst>
            </p:cNvPr>
            <p:cNvSpPr txBox="1">
              <a:spLocks noChangeArrowheads="1"/>
            </p:cNvSpPr>
            <p:nvPr/>
          </p:nvSpPr>
          <p:spPr bwMode="auto">
            <a:xfrm>
              <a:off x="-174203" y="2817830"/>
              <a:ext cx="1765295" cy="601125"/>
            </a:xfrm>
            <a:prstGeom prst="rect">
              <a:avLst/>
            </a:prstGeom>
            <a:noFill/>
            <a:ln>
              <a:noFill/>
            </a:ln>
            <a:effectLst/>
            <a:extLst>
              <a:ext uri="{909E8E84-426E-40dd-AFC4-6F175D3DCCD1}"/>
              <a:ext uri="{91240B29-F687-4f45-9708-019B960494DF}"/>
              <a:ext uri="{AF507438-7753-43e0-B8FC-AC1667EBCBE1}"/>
            </a:extLst>
          </p:spPr>
          <p:txBody>
            <a:bodyPr>
              <a:spAutoFit/>
            </a:bodyPr>
            <a:lstStyle/>
            <a:p>
              <a:pPr algn="ctr">
                <a:defRPr/>
              </a:pPr>
              <a:r>
                <a:rPr lang="en-US" sz="1368" dirty="0" err="1">
                  <a:solidFill>
                    <a:schemeClr val="bg1"/>
                  </a:solidFill>
                  <a:latin typeface="Arial" charset="0"/>
                  <a:ea typeface="ＭＳ Ｐゴシック" charset="-128"/>
                </a:rPr>
                <a:t>Docker</a:t>
              </a:r>
              <a:r>
                <a:rPr lang="en-US" sz="1368" dirty="0">
                  <a:solidFill>
                    <a:schemeClr val="bg1"/>
                  </a:solidFill>
                  <a:latin typeface="Arial" charset="0"/>
                  <a:ea typeface="ＭＳ Ｐゴシック" charset="-128"/>
                </a:rPr>
                <a:t> Container</a:t>
              </a:r>
            </a:p>
          </p:txBody>
        </p:sp>
        <p:pic>
          <p:nvPicPr>
            <p:cNvPr id="71686" name="Picture 37" descr="galaxy_logo">
              <a:extLst>
                <a:ext uri="{FF2B5EF4-FFF2-40B4-BE49-F238E27FC236}">
                  <a16:creationId xmlns:a16="http://schemas.microsoft.com/office/drawing/2014/main" id="{9D2B1A66-191D-4E48-A006-CD005B9A2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93" y="3118414"/>
              <a:ext cx="1657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7" name="Text Box 39">
              <a:extLst>
                <a:ext uri="{FF2B5EF4-FFF2-40B4-BE49-F238E27FC236}">
                  <a16:creationId xmlns:a16="http://schemas.microsoft.com/office/drawing/2014/main" id="{FA82B0D8-450B-B44D-B7FE-737291A53F07}"/>
                </a:ext>
              </a:extLst>
            </p:cNvPr>
            <p:cNvSpPr txBox="1">
              <a:spLocks noChangeArrowheads="1"/>
            </p:cNvSpPr>
            <p:nvPr/>
          </p:nvSpPr>
          <p:spPr bwMode="auto">
            <a:xfrm rot="-5400000">
              <a:off x="-1114819" y="2740546"/>
              <a:ext cx="958917" cy="75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spcBef>
                  <a:spcPct val="0"/>
                </a:spcBef>
                <a:buSzTx/>
                <a:buFontTx/>
                <a:buNone/>
              </a:pPr>
              <a:r>
                <a:rPr lang="en-US" altLang="nb-NO" sz="1800" b="1">
                  <a:solidFill>
                    <a:schemeClr val="tx1"/>
                  </a:solidFill>
                  <a:latin typeface="Arial" panose="020B0604020202020204" pitchFamily="34" charset="0"/>
                </a:rPr>
                <a:t>Portal</a:t>
              </a:r>
            </a:p>
          </p:txBody>
        </p:sp>
        <p:grpSp>
          <p:nvGrpSpPr>
            <p:cNvPr id="71688" name="Group 10">
              <a:extLst>
                <a:ext uri="{FF2B5EF4-FFF2-40B4-BE49-F238E27FC236}">
                  <a16:creationId xmlns:a16="http://schemas.microsoft.com/office/drawing/2014/main" id="{94093D50-A239-8A43-9942-D1E053D283E3}"/>
                </a:ext>
              </a:extLst>
            </p:cNvPr>
            <p:cNvGrpSpPr>
              <a:grpSpLocks/>
            </p:cNvGrpSpPr>
            <p:nvPr/>
          </p:nvGrpSpPr>
          <p:grpSpPr bwMode="auto">
            <a:xfrm>
              <a:off x="525" y="2627313"/>
              <a:ext cx="8122713" cy="3029164"/>
              <a:chOff x="525" y="2627313"/>
              <a:chExt cx="8122713" cy="3029164"/>
            </a:xfrm>
          </p:grpSpPr>
          <p:sp>
            <p:nvSpPr>
              <p:cNvPr id="71689" name="AutoShape 3">
                <a:extLst>
                  <a:ext uri="{FF2B5EF4-FFF2-40B4-BE49-F238E27FC236}">
                    <a16:creationId xmlns:a16="http://schemas.microsoft.com/office/drawing/2014/main" id="{38D2445D-5788-BA49-9FF6-C798D88B237D}"/>
                  </a:ext>
                </a:extLst>
              </p:cNvPr>
              <p:cNvSpPr>
                <a:spLocks noChangeArrowheads="1"/>
              </p:cNvSpPr>
              <p:nvPr/>
            </p:nvSpPr>
            <p:spPr bwMode="auto">
              <a:xfrm>
                <a:off x="2286000" y="2627313"/>
                <a:ext cx="5837238" cy="2314575"/>
              </a:xfrm>
              <a:prstGeom prst="roundRect">
                <a:avLst>
                  <a:gd name="adj" fmla="val 7898"/>
                </a:avLst>
              </a:prstGeom>
              <a:solidFill>
                <a:schemeClr val="bg1"/>
              </a:solidFill>
              <a:ln w="38100">
                <a:solidFill>
                  <a:schemeClr val="tx1"/>
                </a:solidFill>
                <a:prstDash val="dash"/>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spcBef>
                    <a:spcPct val="0"/>
                  </a:spcBef>
                  <a:buSzTx/>
                  <a:buFontTx/>
                  <a:buNone/>
                </a:pPr>
                <a:endParaRPr lang="nb-NO" altLang="nb-NO" sz="1800">
                  <a:solidFill>
                    <a:schemeClr val="tx1"/>
                  </a:solidFill>
                  <a:latin typeface="Arial" panose="020B0604020202020204" pitchFamily="34" charset="0"/>
                </a:endParaRPr>
              </a:p>
            </p:txBody>
          </p:sp>
          <p:grpSp>
            <p:nvGrpSpPr>
              <p:cNvPr id="71690" name="Group 5">
                <a:extLst>
                  <a:ext uri="{FF2B5EF4-FFF2-40B4-BE49-F238E27FC236}">
                    <a16:creationId xmlns:a16="http://schemas.microsoft.com/office/drawing/2014/main" id="{C91EA9FB-F049-0844-8BCC-4D96BADF9915}"/>
                  </a:ext>
                </a:extLst>
              </p:cNvPr>
              <p:cNvGrpSpPr>
                <a:grpSpLocks/>
              </p:cNvGrpSpPr>
              <p:nvPr/>
            </p:nvGrpSpPr>
            <p:grpSpPr bwMode="auto">
              <a:xfrm>
                <a:off x="2435225" y="3762375"/>
                <a:ext cx="1277938" cy="1081088"/>
                <a:chOff x="336" y="1392"/>
                <a:chExt cx="1008" cy="864"/>
              </a:xfrm>
            </p:grpSpPr>
            <p:sp>
              <p:nvSpPr>
                <p:cNvPr id="41" name="Rectangle 6">
                  <a:extLst>
                    <a:ext uri="{FF2B5EF4-FFF2-40B4-BE49-F238E27FC236}">
                      <a16:creationId xmlns:a16="http://schemas.microsoft.com/office/drawing/2014/main" id="{921EBA61-778C-5343-BEAF-36BF9DCCF434}"/>
                    </a:ext>
                  </a:extLst>
                </p:cNvPr>
                <p:cNvSpPr>
                  <a:spLocks noChangeArrowheads="1"/>
                </p:cNvSpPr>
                <p:nvPr/>
              </p:nvSpPr>
              <p:spPr bwMode="auto">
                <a:xfrm>
                  <a:off x="336" y="1392"/>
                  <a:ext cx="1006" cy="624"/>
                </a:xfrm>
                <a:prstGeom prst="rect">
                  <a:avLst/>
                </a:prstGeom>
                <a:solidFill>
                  <a:schemeClr val="tx1">
                    <a:lumMod val="65000"/>
                    <a:lumOff val="3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1197" b="1">
                      <a:solidFill>
                        <a:schemeClr val="bg1"/>
                      </a:solidFill>
                      <a:latin typeface="Arial" charset="0"/>
                      <a:ea typeface="ＭＳ Ｐゴシック" charset="-128"/>
                    </a:rPr>
                    <a:t>Compute</a:t>
                  </a:r>
                </a:p>
                <a:p>
                  <a:pPr algn="ctr">
                    <a:defRPr/>
                  </a:pPr>
                  <a:r>
                    <a:rPr lang="en-US" sz="1197" b="1">
                      <a:solidFill>
                        <a:schemeClr val="bg1"/>
                      </a:solidFill>
                      <a:latin typeface="Arial" charset="0"/>
                      <a:ea typeface="ＭＳ Ｐゴシック" charset="-128"/>
                    </a:rPr>
                    <a:t>Node</a:t>
                  </a:r>
                </a:p>
              </p:txBody>
            </p:sp>
            <p:sp>
              <p:nvSpPr>
                <p:cNvPr id="42" name="Rectangle 7">
                  <a:extLst>
                    <a:ext uri="{FF2B5EF4-FFF2-40B4-BE49-F238E27FC236}">
                      <a16:creationId xmlns:a16="http://schemas.microsoft.com/office/drawing/2014/main" id="{DFF23087-8B5B-6F43-B800-48EC1A1C6CC9}"/>
                    </a:ext>
                  </a:extLst>
                </p:cNvPr>
                <p:cNvSpPr>
                  <a:spLocks noChangeArrowheads="1"/>
                </p:cNvSpPr>
                <p:nvPr/>
              </p:nvSpPr>
              <p:spPr bwMode="auto">
                <a:xfrm>
                  <a:off x="336" y="2016"/>
                  <a:ext cx="1006" cy="240"/>
                </a:xfrm>
                <a:prstGeom prst="rect">
                  <a:avLst/>
                </a:prstGeom>
                <a:solidFill>
                  <a:schemeClr val="tx2"/>
                </a:solidFill>
                <a:ln w="9525">
                  <a:solidFill>
                    <a:schemeClr val="tx1"/>
                  </a:solidFill>
                  <a:miter lim="800000"/>
                  <a:headEnd/>
                  <a:tailEnd/>
                </a:ln>
                <a:effectLst/>
                <a:extLst>
                  <a:ext uri="{AF507438-7753-43e0-B8FC-AC1667EBCBE1}"/>
                </a:extLst>
              </p:spPr>
              <p:txBody>
                <a:bodyPr wrap="none" anchor="ctr"/>
                <a:lstStyle/>
                <a:p>
                  <a:pPr algn="ctr">
                    <a:defRPr/>
                  </a:pPr>
                  <a:r>
                    <a:rPr lang="en-US" sz="1197">
                      <a:solidFill>
                        <a:schemeClr val="bg1"/>
                      </a:solidFill>
                      <a:latin typeface="Arial" charset="0"/>
                      <a:ea typeface="ＭＳ Ｐゴシック" charset="-128"/>
                    </a:rPr>
                    <a:t>Docker Engine</a:t>
                  </a:r>
                </a:p>
              </p:txBody>
            </p:sp>
          </p:grpSp>
          <p:grpSp>
            <p:nvGrpSpPr>
              <p:cNvPr id="71691" name="Group 8">
                <a:extLst>
                  <a:ext uri="{FF2B5EF4-FFF2-40B4-BE49-F238E27FC236}">
                    <a16:creationId xmlns:a16="http://schemas.microsoft.com/office/drawing/2014/main" id="{7DFAC23E-298A-D742-8E7E-14D9B056F0F7}"/>
                  </a:ext>
                </a:extLst>
              </p:cNvPr>
              <p:cNvGrpSpPr>
                <a:grpSpLocks/>
              </p:cNvGrpSpPr>
              <p:nvPr/>
            </p:nvGrpSpPr>
            <p:grpSpPr bwMode="auto">
              <a:xfrm>
                <a:off x="3895725" y="3762375"/>
                <a:ext cx="1277938" cy="1081088"/>
                <a:chOff x="336" y="1392"/>
                <a:chExt cx="1008" cy="864"/>
              </a:xfrm>
            </p:grpSpPr>
            <p:sp>
              <p:nvSpPr>
                <p:cNvPr id="39" name="Rectangle 9">
                  <a:extLst>
                    <a:ext uri="{FF2B5EF4-FFF2-40B4-BE49-F238E27FC236}">
                      <a16:creationId xmlns:a16="http://schemas.microsoft.com/office/drawing/2014/main" id="{28FC32E2-0B4A-2C4B-93EE-AB82437F6D2E}"/>
                    </a:ext>
                  </a:extLst>
                </p:cNvPr>
                <p:cNvSpPr>
                  <a:spLocks noChangeArrowheads="1"/>
                </p:cNvSpPr>
                <p:nvPr/>
              </p:nvSpPr>
              <p:spPr bwMode="auto">
                <a:xfrm>
                  <a:off x="334" y="1392"/>
                  <a:ext cx="1010" cy="624"/>
                </a:xfrm>
                <a:prstGeom prst="rect">
                  <a:avLst/>
                </a:prstGeom>
                <a:solidFill>
                  <a:schemeClr val="tx1">
                    <a:lumMod val="65000"/>
                    <a:lumOff val="3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1197" b="1">
                      <a:solidFill>
                        <a:schemeClr val="bg1"/>
                      </a:solidFill>
                      <a:latin typeface="Arial" charset="0"/>
                      <a:ea typeface="ＭＳ Ｐゴシック" charset="-128"/>
                    </a:rPr>
                    <a:t>Compute</a:t>
                  </a:r>
                </a:p>
                <a:p>
                  <a:pPr algn="ctr">
                    <a:defRPr/>
                  </a:pPr>
                  <a:r>
                    <a:rPr lang="en-US" sz="1197" b="1">
                      <a:solidFill>
                        <a:schemeClr val="bg1"/>
                      </a:solidFill>
                      <a:latin typeface="Arial" charset="0"/>
                      <a:ea typeface="ＭＳ Ｐゴシック" charset="-128"/>
                    </a:rPr>
                    <a:t>Node</a:t>
                  </a:r>
                </a:p>
              </p:txBody>
            </p:sp>
            <p:sp>
              <p:nvSpPr>
                <p:cNvPr id="40" name="Rectangle 10">
                  <a:extLst>
                    <a:ext uri="{FF2B5EF4-FFF2-40B4-BE49-F238E27FC236}">
                      <a16:creationId xmlns:a16="http://schemas.microsoft.com/office/drawing/2014/main" id="{6649878C-4B3B-7846-831D-0A03E55373D4}"/>
                    </a:ext>
                  </a:extLst>
                </p:cNvPr>
                <p:cNvSpPr>
                  <a:spLocks noChangeArrowheads="1"/>
                </p:cNvSpPr>
                <p:nvPr/>
              </p:nvSpPr>
              <p:spPr bwMode="auto">
                <a:xfrm>
                  <a:off x="334" y="2016"/>
                  <a:ext cx="1010" cy="240"/>
                </a:xfrm>
                <a:prstGeom prst="rect">
                  <a:avLst/>
                </a:prstGeom>
                <a:solidFill>
                  <a:schemeClr val="tx2"/>
                </a:solidFill>
                <a:ln w="9525">
                  <a:solidFill>
                    <a:schemeClr val="tx1"/>
                  </a:solidFill>
                  <a:miter lim="800000"/>
                  <a:headEnd/>
                  <a:tailEnd/>
                </a:ln>
                <a:effectLst/>
                <a:extLst>
                  <a:ext uri="{AF507438-7753-43e0-B8FC-AC1667EBCBE1}"/>
                </a:extLst>
              </p:spPr>
              <p:txBody>
                <a:bodyPr wrap="none" anchor="ctr"/>
                <a:lstStyle/>
                <a:p>
                  <a:pPr algn="ctr">
                    <a:defRPr/>
                  </a:pPr>
                  <a:r>
                    <a:rPr lang="en-US" sz="1197">
                      <a:solidFill>
                        <a:schemeClr val="bg1"/>
                      </a:solidFill>
                      <a:latin typeface="Arial" charset="0"/>
                      <a:ea typeface="ＭＳ Ｐゴシック" charset="-128"/>
                    </a:rPr>
                    <a:t>Docker Engine</a:t>
                  </a:r>
                </a:p>
              </p:txBody>
            </p:sp>
          </p:grpSp>
          <p:grpSp>
            <p:nvGrpSpPr>
              <p:cNvPr id="71692" name="Group 11">
                <a:extLst>
                  <a:ext uri="{FF2B5EF4-FFF2-40B4-BE49-F238E27FC236}">
                    <a16:creationId xmlns:a16="http://schemas.microsoft.com/office/drawing/2014/main" id="{4A7B978D-32D0-B24B-BD64-6020A6EC46F3}"/>
                  </a:ext>
                </a:extLst>
              </p:cNvPr>
              <p:cNvGrpSpPr>
                <a:grpSpLocks/>
              </p:cNvGrpSpPr>
              <p:nvPr/>
            </p:nvGrpSpPr>
            <p:grpSpPr bwMode="auto">
              <a:xfrm>
                <a:off x="5294313" y="3762375"/>
                <a:ext cx="1277937" cy="1081088"/>
                <a:chOff x="336" y="1392"/>
                <a:chExt cx="1008" cy="864"/>
              </a:xfrm>
            </p:grpSpPr>
            <p:sp>
              <p:nvSpPr>
                <p:cNvPr id="37" name="Rectangle 12">
                  <a:extLst>
                    <a:ext uri="{FF2B5EF4-FFF2-40B4-BE49-F238E27FC236}">
                      <a16:creationId xmlns:a16="http://schemas.microsoft.com/office/drawing/2014/main" id="{8065A91D-01B5-CE4F-BF6F-0D4A5192D90F}"/>
                    </a:ext>
                  </a:extLst>
                </p:cNvPr>
                <p:cNvSpPr>
                  <a:spLocks noChangeArrowheads="1"/>
                </p:cNvSpPr>
                <p:nvPr/>
              </p:nvSpPr>
              <p:spPr bwMode="auto">
                <a:xfrm>
                  <a:off x="336" y="1392"/>
                  <a:ext cx="1006" cy="624"/>
                </a:xfrm>
                <a:prstGeom prst="rect">
                  <a:avLst/>
                </a:prstGeom>
                <a:solidFill>
                  <a:schemeClr val="tx1">
                    <a:lumMod val="65000"/>
                    <a:lumOff val="3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1197" b="1">
                      <a:solidFill>
                        <a:schemeClr val="bg1"/>
                      </a:solidFill>
                      <a:latin typeface="Arial" charset="0"/>
                      <a:ea typeface="ＭＳ Ｐゴシック" charset="-128"/>
                    </a:rPr>
                    <a:t>Compute</a:t>
                  </a:r>
                </a:p>
                <a:p>
                  <a:pPr algn="ctr">
                    <a:defRPr/>
                  </a:pPr>
                  <a:r>
                    <a:rPr lang="en-US" sz="1197" b="1">
                      <a:solidFill>
                        <a:schemeClr val="bg1"/>
                      </a:solidFill>
                      <a:latin typeface="Arial" charset="0"/>
                      <a:ea typeface="ＭＳ Ｐゴシック" charset="-128"/>
                    </a:rPr>
                    <a:t>Node</a:t>
                  </a:r>
                </a:p>
              </p:txBody>
            </p:sp>
            <p:sp>
              <p:nvSpPr>
                <p:cNvPr id="38" name="Rectangle 13">
                  <a:extLst>
                    <a:ext uri="{FF2B5EF4-FFF2-40B4-BE49-F238E27FC236}">
                      <a16:creationId xmlns:a16="http://schemas.microsoft.com/office/drawing/2014/main" id="{A7B86044-38B6-8149-ADB5-EA55C41DFE1B}"/>
                    </a:ext>
                  </a:extLst>
                </p:cNvPr>
                <p:cNvSpPr>
                  <a:spLocks noChangeArrowheads="1"/>
                </p:cNvSpPr>
                <p:nvPr/>
              </p:nvSpPr>
              <p:spPr bwMode="auto">
                <a:xfrm>
                  <a:off x="336" y="2016"/>
                  <a:ext cx="1006" cy="240"/>
                </a:xfrm>
                <a:prstGeom prst="rect">
                  <a:avLst/>
                </a:prstGeom>
                <a:solidFill>
                  <a:schemeClr val="tx2"/>
                </a:solidFill>
                <a:ln w="9525">
                  <a:solidFill>
                    <a:schemeClr val="tx1"/>
                  </a:solidFill>
                  <a:miter lim="800000"/>
                  <a:headEnd/>
                  <a:tailEnd/>
                </a:ln>
                <a:effectLst/>
                <a:extLst>
                  <a:ext uri="{AF507438-7753-43e0-B8FC-AC1667EBCBE1}"/>
                </a:extLst>
              </p:spPr>
              <p:txBody>
                <a:bodyPr wrap="none" anchor="ctr"/>
                <a:lstStyle/>
                <a:p>
                  <a:pPr algn="ctr">
                    <a:defRPr/>
                  </a:pPr>
                  <a:r>
                    <a:rPr lang="en-US" sz="1197">
                      <a:solidFill>
                        <a:schemeClr val="bg1"/>
                      </a:solidFill>
                      <a:latin typeface="Arial" charset="0"/>
                      <a:ea typeface="ＭＳ Ｐゴシック" charset="-128"/>
                    </a:rPr>
                    <a:t>Docker Engine</a:t>
                  </a:r>
                </a:p>
              </p:txBody>
            </p:sp>
          </p:grpSp>
          <p:grpSp>
            <p:nvGrpSpPr>
              <p:cNvPr id="71693" name="Group 14">
                <a:extLst>
                  <a:ext uri="{FF2B5EF4-FFF2-40B4-BE49-F238E27FC236}">
                    <a16:creationId xmlns:a16="http://schemas.microsoft.com/office/drawing/2014/main" id="{0D84FD1D-DF20-D14A-A27E-AD0CFA979BFD}"/>
                  </a:ext>
                </a:extLst>
              </p:cNvPr>
              <p:cNvGrpSpPr>
                <a:grpSpLocks/>
              </p:cNvGrpSpPr>
              <p:nvPr/>
            </p:nvGrpSpPr>
            <p:grpSpPr bwMode="auto">
              <a:xfrm>
                <a:off x="6754813" y="3762375"/>
                <a:ext cx="1276350" cy="1081088"/>
                <a:chOff x="336" y="1392"/>
                <a:chExt cx="1008" cy="864"/>
              </a:xfrm>
            </p:grpSpPr>
            <p:sp>
              <p:nvSpPr>
                <p:cNvPr id="35" name="Rectangle 15">
                  <a:extLst>
                    <a:ext uri="{FF2B5EF4-FFF2-40B4-BE49-F238E27FC236}">
                      <a16:creationId xmlns:a16="http://schemas.microsoft.com/office/drawing/2014/main" id="{BAA52839-C954-054D-BB1F-D894127E88E1}"/>
                    </a:ext>
                  </a:extLst>
                </p:cNvPr>
                <p:cNvSpPr>
                  <a:spLocks noChangeArrowheads="1"/>
                </p:cNvSpPr>
                <p:nvPr/>
              </p:nvSpPr>
              <p:spPr bwMode="auto">
                <a:xfrm>
                  <a:off x="336" y="1392"/>
                  <a:ext cx="1006" cy="624"/>
                </a:xfrm>
                <a:prstGeom prst="rect">
                  <a:avLst/>
                </a:prstGeom>
                <a:solidFill>
                  <a:schemeClr val="tx1">
                    <a:lumMod val="65000"/>
                    <a:lumOff val="3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1197" b="1">
                      <a:solidFill>
                        <a:schemeClr val="bg1"/>
                      </a:solidFill>
                      <a:latin typeface="Arial" charset="0"/>
                      <a:ea typeface="ＭＳ Ｐゴシック" charset="-128"/>
                    </a:rPr>
                    <a:t>Compute</a:t>
                  </a:r>
                </a:p>
                <a:p>
                  <a:pPr algn="ctr">
                    <a:defRPr/>
                  </a:pPr>
                  <a:r>
                    <a:rPr lang="en-US" sz="1197" b="1">
                      <a:solidFill>
                        <a:schemeClr val="bg1"/>
                      </a:solidFill>
                      <a:latin typeface="Arial" charset="0"/>
                      <a:ea typeface="ＭＳ Ｐゴシック" charset="-128"/>
                    </a:rPr>
                    <a:t>Node</a:t>
                  </a:r>
                </a:p>
              </p:txBody>
            </p:sp>
            <p:sp>
              <p:nvSpPr>
                <p:cNvPr id="36" name="Rectangle 16">
                  <a:extLst>
                    <a:ext uri="{FF2B5EF4-FFF2-40B4-BE49-F238E27FC236}">
                      <a16:creationId xmlns:a16="http://schemas.microsoft.com/office/drawing/2014/main" id="{7DB6AD63-374C-EA40-A23C-B5492E45D35B}"/>
                    </a:ext>
                  </a:extLst>
                </p:cNvPr>
                <p:cNvSpPr>
                  <a:spLocks noChangeArrowheads="1"/>
                </p:cNvSpPr>
                <p:nvPr/>
              </p:nvSpPr>
              <p:spPr bwMode="auto">
                <a:xfrm>
                  <a:off x="336" y="2016"/>
                  <a:ext cx="1006" cy="240"/>
                </a:xfrm>
                <a:prstGeom prst="rect">
                  <a:avLst/>
                </a:prstGeom>
                <a:solidFill>
                  <a:schemeClr val="tx2"/>
                </a:solidFill>
                <a:ln w="9525">
                  <a:solidFill>
                    <a:schemeClr val="tx1"/>
                  </a:solidFill>
                  <a:miter lim="800000"/>
                  <a:headEnd/>
                  <a:tailEnd/>
                </a:ln>
                <a:effectLst/>
                <a:extLst>
                  <a:ext uri="{AF507438-7753-43e0-B8FC-AC1667EBCBE1}"/>
                </a:extLst>
              </p:spPr>
              <p:txBody>
                <a:bodyPr wrap="none" anchor="ctr"/>
                <a:lstStyle/>
                <a:p>
                  <a:pPr algn="ctr">
                    <a:defRPr/>
                  </a:pPr>
                  <a:r>
                    <a:rPr lang="en-US" sz="1197">
                      <a:solidFill>
                        <a:schemeClr val="bg1"/>
                      </a:solidFill>
                      <a:latin typeface="Arial" charset="0"/>
                      <a:ea typeface="ＭＳ Ｐゴシック" charset="-128"/>
                    </a:rPr>
                    <a:t>Docker Engine</a:t>
                  </a:r>
                </a:p>
              </p:txBody>
            </p:sp>
          </p:grpSp>
          <p:pic>
            <p:nvPicPr>
              <p:cNvPr id="71694" name="Picture 22" descr="600_387572062">
                <a:extLst>
                  <a:ext uri="{FF2B5EF4-FFF2-40B4-BE49-F238E27FC236}">
                    <a16:creationId xmlns:a16="http://schemas.microsoft.com/office/drawing/2014/main" id="{8825D5B4-7694-3E46-8630-C72253111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 y="4688456"/>
                <a:ext cx="1368425" cy="96802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71695" name="AutoShape 24">
                <a:extLst>
                  <a:ext uri="{FF2B5EF4-FFF2-40B4-BE49-F238E27FC236}">
                    <a16:creationId xmlns:a16="http://schemas.microsoft.com/office/drawing/2014/main" id="{39D1DC8F-3FD0-4C4A-A76F-F9D816AE4483}"/>
                  </a:ext>
                </a:extLst>
              </p:cNvPr>
              <p:cNvCxnSpPr>
                <a:cxnSpLocks noChangeShapeType="1"/>
                <a:stCxn id="71694" idx="0"/>
                <a:endCxn id="71684" idx="2"/>
              </p:cNvCxnSpPr>
              <p:nvPr/>
            </p:nvCxnSpPr>
            <p:spPr bwMode="auto">
              <a:xfrm flipV="1">
                <a:off x="684738" y="3693089"/>
                <a:ext cx="1" cy="995367"/>
              </a:xfrm>
              <a:prstGeom prst="straightConnector1">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 name="Text Box 25">
                <a:extLst>
                  <a:ext uri="{FF2B5EF4-FFF2-40B4-BE49-F238E27FC236}">
                    <a16:creationId xmlns:a16="http://schemas.microsoft.com/office/drawing/2014/main" id="{E053E0C7-79F4-0148-A3F0-1DF41BAB0E8F}"/>
                  </a:ext>
                </a:extLst>
              </p:cNvPr>
              <p:cNvSpPr txBox="1">
                <a:spLocks noChangeArrowheads="1"/>
              </p:cNvSpPr>
              <p:nvPr/>
            </p:nvSpPr>
            <p:spPr bwMode="auto">
              <a:xfrm>
                <a:off x="167348" y="4239009"/>
                <a:ext cx="514182" cy="322827"/>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sz="1197">
                    <a:latin typeface="Arial" charset="0"/>
                    <a:ea typeface="ＭＳ Ｐゴシック" charset="-128"/>
                  </a:rPr>
                  <a:t>Pull</a:t>
                </a:r>
              </a:p>
            </p:txBody>
          </p:sp>
          <p:sp>
            <p:nvSpPr>
              <p:cNvPr id="26" name="Rectangle 28">
                <a:extLst>
                  <a:ext uri="{FF2B5EF4-FFF2-40B4-BE49-F238E27FC236}">
                    <a16:creationId xmlns:a16="http://schemas.microsoft.com/office/drawing/2014/main" id="{882B98FC-979C-FE44-AFF6-1A80BDDDDB60}"/>
                  </a:ext>
                </a:extLst>
              </p:cNvPr>
              <p:cNvSpPr>
                <a:spLocks noChangeArrowheads="1"/>
              </p:cNvSpPr>
              <p:nvPr/>
            </p:nvSpPr>
            <p:spPr bwMode="auto">
              <a:xfrm>
                <a:off x="4572231" y="2905031"/>
                <a:ext cx="1275244" cy="508359"/>
              </a:xfrm>
              <a:prstGeom prst="rect">
                <a:avLst/>
              </a:prstGeom>
              <a:solidFill>
                <a:schemeClr val="tx1"/>
              </a:solidFill>
              <a:ln w="9525">
                <a:solidFill>
                  <a:schemeClr val="tx1"/>
                </a:solidFill>
                <a:miter lim="800000"/>
                <a:headEnd/>
                <a:tailEnd/>
              </a:ln>
              <a:effectLst/>
              <a:extLst/>
            </p:spPr>
            <p:txBody>
              <a:bodyPr wrap="none" anchor="ctr"/>
              <a:lstStyle/>
              <a:p>
                <a:pPr algn="ctr">
                  <a:defRPr/>
                </a:pPr>
                <a:r>
                  <a:rPr lang="en-US" sz="1539" b="1" dirty="0" err="1">
                    <a:solidFill>
                      <a:schemeClr val="bg1"/>
                    </a:solidFill>
                    <a:latin typeface="Arial" charset="0"/>
                    <a:ea typeface="ＭＳ Ｐゴシック" charset="-128"/>
                  </a:rPr>
                  <a:t>Slurm</a:t>
                </a:r>
                <a:endParaRPr lang="en-US" sz="1539" b="1" dirty="0">
                  <a:solidFill>
                    <a:schemeClr val="bg1"/>
                  </a:solidFill>
                  <a:latin typeface="Arial" charset="0"/>
                  <a:ea typeface="ＭＳ Ｐゴシック" charset="-128"/>
                </a:endParaRPr>
              </a:p>
            </p:txBody>
          </p:sp>
          <p:cxnSp>
            <p:nvCxnSpPr>
              <p:cNvPr id="71698" name="AutoShape 30">
                <a:extLst>
                  <a:ext uri="{FF2B5EF4-FFF2-40B4-BE49-F238E27FC236}">
                    <a16:creationId xmlns:a16="http://schemas.microsoft.com/office/drawing/2014/main" id="{A1B0D8A7-CCF6-9146-951E-E45ADA4F3661}"/>
                  </a:ext>
                </a:extLst>
              </p:cNvPr>
              <p:cNvCxnSpPr>
                <a:cxnSpLocks noChangeShapeType="1"/>
              </p:cNvCxnSpPr>
              <p:nvPr/>
            </p:nvCxnSpPr>
            <p:spPr bwMode="auto">
              <a:xfrm rot="5400000">
                <a:off x="3979069" y="2531269"/>
                <a:ext cx="327025" cy="2135187"/>
              </a:xfrm>
              <a:prstGeom prst="bentConnector3">
                <a:avLst>
                  <a:gd name="adj1" fmla="val 49514"/>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71699" name="AutoShape 31">
                <a:extLst>
                  <a:ext uri="{FF2B5EF4-FFF2-40B4-BE49-F238E27FC236}">
                    <a16:creationId xmlns:a16="http://schemas.microsoft.com/office/drawing/2014/main" id="{648CE15F-15C9-5847-966B-FBC788CF03D3}"/>
                  </a:ext>
                </a:extLst>
              </p:cNvPr>
              <p:cNvCxnSpPr>
                <a:cxnSpLocks noChangeShapeType="1"/>
              </p:cNvCxnSpPr>
              <p:nvPr/>
            </p:nvCxnSpPr>
            <p:spPr bwMode="auto">
              <a:xfrm rot="5400000">
                <a:off x="4709319" y="3261519"/>
                <a:ext cx="327025" cy="674687"/>
              </a:xfrm>
              <a:prstGeom prst="bentConnector3">
                <a:avLst>
                  <a:gd name="adj1" fmla="val 49514"/>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71700" name="AutoShape 32">
                <a:extLst>
                  <a:ext uri="{FF2B5EF4-FFF2-40B4-BE49-F238E27FC236}">
                    <a16:creationId xmlns:a16="http://schemas.microsoft.com/office/drawing/2014/main" id="{3CA8DC60-F3E4-C045-BEB9-E8399D0FE332}"/>
                  </a:ext>
                </a:extLst>
              </p:cNvPr>
              <p:cNvCxnSpPr>
                <a:cxnSpLocks noChangeShapeType="1"/>
              </p:cNvCxnSpPr>
              <p:nvPr/>
            </p:nvCxnSpPr>
            <p:spPr bwMode="auto">
              <a:xfrm rot="16200000" flipH="1">
                <a:off x="5408612" y="3236913"/>
                <a:ext cx="327025" cy="723900"/>
              </a:xfrm>
              <a:prstGeom prst="bentConnector3">
                <a:avLst>
                  <a:gd name="adj1" fmla="val 49514"/>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71701" name="AutoShape 33">
                <a:extLst>
                  <a:ext uri="{FF2B5EF4-FFF2-40B4-BE49-F238E27FC236}">
                    <a16:creationId xmlns:a16="http://schemas.microsoft.com/office/drawing/2014/main" id="{01965665-E7B5-4C4B-B446-D8CF311D0C7F}"/>
                  </a:ext>
                </a:extLst>
              </p:cNvPr>
              <p:cNvCxnSpPr>
                <a:cxnSpLocks noChangeShapeType="1"/>
              </p:cNvCxnSpPr>
              <p:nvPr/>
            </p:nvCxnSpPr>
            <p:spPr bwMode="auto">
              <a:xfrm rot="16200000" flipH="1">
                <a:off x="6127618" y="2497005"/>
                <a:ext cx="347926" cy="2182813"/>
              </a:xfrm>
              <a:prstGeom prst="bentConnector3">
                <a:avLst>
                  <a:gd name="adj1" fmla="val 50000"/>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71702" name="Text Box 38">
                <a:extLst>
                  <a:ext uri="{FF2B5EF4-FFF2-40B4-BE49-F238E27FC236}">
                    <a16:creationId xmlns:a16="http://schemas.microsoft.com/office/drawing/2014/main" id="{262E3FCF-1C7E-104B-8CB1-7FADFAB66D40}"/>
                  </a:ext>
                </a:extLst>
              </p:cNvPr>
              <p:cNvSpPr txBox="1">
                <a:spLocks noChangeArrowheads="1"/>
              </p:cNvSpPr>
              <p:nvPr/>
            </p:nvSpPr>
            <p:spPr bwMode="auto">
              <a:xfrm>
                <a:off x="1355725" y="2627313"/>
                <a:ext cx="216001" cy="43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spcBef>
                    <a:spcPct val="0"/>
                  </a:spcBef>
                  <a:buSzTx/>
                  <a:buFontTx/>
                  <a:buNone/>
                </a:pPr>
                <a:endParaRPr lang="nb-NO" altLang="nb-NO" sz="1800">
                  <a:solidFill>
                    <a:schemeClr val="tx1"/>
                  </a:solidFill>
                  <a:latin typeface="Arial" panose="020B0604020202020204" pitchFamily="34" charset="0"/>
                </a:endParaRPr>
              </a:p>
            </p:txBody>
          </p:sp>
          <p:cxnSp>
            <p:nvCxnSpPr>
              <p:cNvPr id="71703" name="AutoShape 40">
                <a:extLst>
                  <a:ext uri="{FF2B5EF4-FFF2-40B4-BE49-F238E27FC236}">
                    <a16:creationId xmlns:a16="http://schemas.microsoft.com/office/drawing/2014/main" id="{F073168A-C6B2-0B4F-A903-DB9E4F0775FB}"/>
                  </a:ext>
                </a:extLst>
              </p:cNvPr>
              <p:cNvCxnSpPr>
                <a:cxnSpLocks noChangeShapeType="1"/>
                <a:stCxn id="71683" idx="3"/>
              </p:cNvCxnSpPr>
              <p:nvPr/>
            </p:nvCxnSpPr>
            <p:spPr bwMode="auto">
              <a:xfrm>
                <a:off x="1828532" y="3154927"/>
                <a:ext cx="2743467" cy="1021"/>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AutoShape 4">
            <a:extLst>
              <a:ext uri="{FF2B5EF4-FFF2-40B4-BE49-F238E27FC236}">
                <a16:creationId xmlns:a16="http://schemas.microsoft.com/office/drawing/2014/main" id="{68DA5F81-6D13-1143-90DF-131557150752}"/>
              </a:ext>
            </a:extLst>
          </p:cNvPr>
          <p:cNvSpPr>
            <a:spLocks noChangeArrowheads="1"/>
          </p:cNvSpPr>
          <p:nvPr/>
        </p:nvSpPr>
        <p:spPr bwMode="auto">
          <a:xfrm>
            <a:off x="1624013" y="4949825"/>
            <a:ext cx="7261225" cy="803275"/>
          </a:xfrm>
          <a:prstGeom prst="can">
            <a:avLst>
              <a:gd name="adj" fmla="val 26339"/>
            </a:avLst>
          </a:prstGeom>
          <a:solidFill>
            <a:schemeClr val="accent6">
              <a:lumMod val="40000"/>
              <a:lumOff val="60000"/>
            </a:schemeClr>
          </a:solidFill>
          <a:ln w="9525">
            <a:solidFill>
              <a:schemeClr val="accent6">
                <a:lumMod val="50000"/>
              </a:schemeClr>
            </a:solidFill>
            <a:prstDash val="solid"/>
            <a:round/>
            <a:headEnd/>
            <a:tailEnd/>
          </a:ln>
          <a:effectLst/>
          <a:extLst>
            <a:ext uri="{AF507438-7753-43e0-B8FC-AC1667EBCBE1}"/>
          </a:extLst>
        </p:spPr>
        <p:txBody>
          <a:bodyPr wrap="none" anchor="ctr"/>
          <a:lstStyle/>
          <a:p>
            <a:pPr algn="ctr">
              <a:defRPr/>
            </a:pPr>
            <a:endParaRPr lang="en-US" sz="910" b="1" dirty="0">
              <a:solidFill>
                <a:schemeClr val="bg1"/>
              </a:solidFill>
              <a:latin typeface="Arial" charset="0"/>
              <a:ea typeface="ＭＳ Ｐゴシック" charset="-128"/>
            </a:endParaRPr>
          </a:p>
        </p:txBody>
      </p:sp>
      <p:sp>
        <p:nvSpPr>
          <p:cNvPr id="181" name="Rounded Rectangle 180">
            <a:extLst>
              <a:ext uri="{FF2B5EF4-FFF2-40B4-BE49-F238E27FC236}">
                <a16:creationId xmlns:a16="http://schemas.microsoft.com/office/drawing/2014/main" id="{BE27F7D6-AB7C-9842-A7B6-D712A7491321}"/>
              </a:ext>
            </a:extLst>
          </p:cNvPr>
          <p:cNvSpPr/>
          <p:nvPr/>
        </p:nvSpPr>
        <p:spPr>
          <a:xfrm>
            <a:off x="1624013" y="649288"/>
            <a:ext cx="7261225" cy="4148137"/>
          </a:xfrm>
          <a:prstGeom prst="roundRect">
            <a:avLst>
              <a:gd name="adj" fmla="val 9736"/>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1590" tIns="20795" rIns="41590" bIns="20795" anchor="ctr"/>
          <a:lstStyle/>
          <a:p>
            <a:pPr algn="ctr">
              <a:defRPr/>
            </a:pPr>
            <a:endParaRPr lang="en-US"/>
          </a:p>
        </p:txBody>
      </p:sp>
      <p:sp>
        <p:nvSpPr>
          <p:cNvPr id="180" name="Rounded Rectangle 179">
            <a:extLst>
              <a:ext uri="{FF2B5EF4-FFF2-40B4-BE49-F238E27FC236}">
                <a16:creationId xmlns:a16="http://schemas.microsoft.com/office/drawing/2014/main" id="{ED1B3B08-329B-CF45-B274-1D6043BA2F38}"/>
              </a:ext>
            </a:extLst>
          </p:cNvPr>
          <p:cNvSpPr/>
          <p:nvPr/>
        </p:nvSpPr>
        <p:spPr>
          <a:xfrm>
            <a:off x="3276600" y="762000"/>
            <a:ext cx="1528763" cy="808038"/>
          </a:xfrm>
          <a:prstGeom prst="roundRect">
            <a:avLst>
              <a:gd name="adj" fmla="val 5098"/>
            </a:avLst>
          </a:prstGeom>
        </p:spPr>
        <p:style>
          <a:lnRef idx="2">
            <a:schemeClr val="accent1">
              <a:shade val="50000"/>
            </a:schemeClr>
          </a:lnRef>
          <a:fillRef idx="1">
            <a:schemeClr val="accent1"/>
          </a:fillRef>
          <a:effectRef idx="0">
            <a:schemeClr val="accent1"/>
          </a:effectRef>
          <a:fontRef idx="minor">
            <a:schemeClr val="lt1"/>
          </a:fontRef>
        </p:style>
        <p:txBody>
          <a:bodyPr lIns="41590" tIns="20795" rIns="41590" bIns="20795" anchor="ctr"/>
          <a:lstStyle/>
          <a:p>
            <a:pPr algn="ctr">
              <a:defRPr/>
            </a:pPr>
            <a:endParaRPr lang="en-US"/>
          </a:p>
        </p:txBody>
      </p:sp>
      <p:sp>
        <p:nvSpPr>
          <p:cNvPr id="179" name="Rounded Rectangle 178">
            <a:extLst>
              <a:ext uri="{FF2B5EF4-FFF2-40B4-BE49-F238E27FC236}">
                <a16:creationId xmlns:a16="http://schemas.microsoft.com/office/drawing/2014/main" id="{A21442AD-2E26-624E-94DF-1DCC5ACAEAE0}"/>
              </a:ext>
            </a:extLst>
          </p:cNvPr>
          <p:cNvSpPr/>
          <p:nvPr/>
        </p:nvSpPr>
        <p:spPr>
          <a:xfrm>
            <a:off x="3495675" y="1697038"/>
            <a:ext cx="1087438" cy="1003300"/>
          </a:xfrm>
          <a:prstGeom prst="roundRect">
            <a:avLst>
              <a:gd name="adj" fmla="val 5098"/>
            </a:avLst>
          </a:prstGeom>
        </p:spPr>
        <p:style>
          <a:lnRef idx="2">
            <a:schemeClr val="accent1">
              <a:shade val="50000"/>
            </a:schemeClr>
          </a:lnRef>
          <a:fillRef idx="1">
            <a:schemeClr val="accent1"/>
          </a:fillRef>
          <a:effectRef idx="0">
            <a:schemeClr val="accent1"/>
          </a:effectRef>
          <a:fontRef idx="minor">
            <a:schemeClr val="lt1"/>
          </a:fontRef>
        </p:style>
        <p:txBody>
          <a:bodyPr lIns="41590" tIns="20795" rIns="41590" bIns="20795" anchor="ctr"/>
          <a:lstStyle/>
          <a:p>
            <a:pPr algn="ctr">
              <a:defRPr/>
            </a:pPr>
            <a:endParaRPr lang="en-US"/>
          </a:p>
        </p:txBody>
      </p:sp>
      <p:sp>
        <p:nvSpPr>
          <p:cNvPr id="162" name="Rounded Rectangle 161">
            <a:extLst>
              <a:ext uri="{FF2B5EF4-FFF2-40B4-BE49-F238E27FC236}">
                <a16:creationId xmlns:a16="http://schemas.microsoft.com/office/drawing/2014/main" id="{14BEBBB4-FFCD-0944-9135-0FC8FEA1A3C0}"/>
              </a:ext>
            </a:extLst>
          </p:cNvPr>
          <p:cNvSpPr/>
          <p:nvPr/>
        </p:nvSpPr>
        <p:spPr>
          <a:xfrm>
            <a:off x="7667625" y="2832100"/>
            <a:ext cx="1073150" cy="1003300"/>
          </a:xfrm>
          <a:prstGeom prst="roundRect">
            <a:avLst>
              <a:gd name="adj" fmla="val 5098"/>
            </a:avLst>
          </a:prstGeom>
        </p:spPr>
        <p:style>
          <a:lnRef idx="2">
            <a:schemeClr val="accent1">
              <a:shade val="50000"/>
            </a:schemeClr>
          </a:lnRef>
          <a:fillRef idx="1">
            <a:schemeClr val="accent1"/>
          </a:fillRef>
          <a:effectRef idx="0">
            <a:schemeClr val="accent1"/>
          </a:effectRef>
          <a:fontRef idx="minor">
            <a:schemeClr val="lt1"/>
          </a:fontRef>
        </p:style>
        <p:txBody>
          <a:bodyPr lIns="41590" tIns="20795" rIns="41590" bIns="20795" anchor="ctr"/>
          <a:lstStyle/>
          <a:p>
            <a:pPr algn="ctr">
              <a:defRPr/>
            </a:pPr>
            <a:endParaRPr lang="en-US"/>
          </a:p>
        </p:txBody>
      </p:sp>
      <p:sp>
        <p:nvSpPr>
          <p:cNvPr id="161" name="Rounded Rectangle 160">
            <a:extLst>
              <a:ext uri="{FF2B5EF4-FFF2-40B4-BE49-F238E27FC236}">
                <a16:creationId xmlns:a16="http://schemas.microsoft.com/office/drawing/2014/main" id="{8DF38F98-A102-574F-8D2A-C5B16F07BB8A}"/>
              </a:ext>
            </a:extLst>
          </p:cNvPr>
          <p:cNvSpPr/>
          <p:nvPr/>
        </p:nvSpPr>
        <p:spPr>
          <a:xfrm>
            <a:off x="6486525" y="2832100"/>
            <a:ext cx="1073150" cy="1003300"/>
          </a:xfrm>
          <a:prstGeom prst="roundRect">
            <a:avLst>
              <a:gd name="adj" fmla="val 5098"/>
            </a:avLst>
          </a:prstGeom>
        </p:spPr>
        <p:style>
          <a:lnRef idx="2">
            <a:schemeClr val="accent1">
              <a:shade val="50000"/>
            </a:schemeClr>
          </a:lnRef>
          <a:fillRef idx="1">
            <a:schemeClr val="accent1"/>
          </a:fillRef>
          <a:effectRef idx="0">
            <a:schemeClr val="accent1"/>
          </a:effectRef>
          <a:fontRef idx="minor">
            <a:schemeClr val="lt1"/>
          </a:fontRef>
        </p:style>
        <p:txBody>
          <a:bodyPr lIns="41590" tIns="20795" rIns="41590" bIns="20795" anchor="ctr"/>
          <a:lstStyle/>
          <a:p>
            <a:pPr algn="ctr">
              <a:defRPr/>
            </a:pPr>
            <a:endParaRPr lang="en-US"/>
          </a:p>
        </p:txBody>
      </p:sp>
      <p:sp>
        <p:nvSpPr>
          <p:cNvPr id="160" name="Rounded Rectangle 159">
            <a:extLst>
              <a:ext uri="{FF2B5EF4-FFF2-40B4-BE49-F238E27FC236}">
                <a16:creationId xmlns:a16="http://schemas.microsoft.com/office/drawing/2014/main" id="{71F1EDA5-AFDD-1D42-9324-4F725107555F}"/>
              </a:ext>
            </a:extLst>
          </p:cNvPr>
          <p:cNvSpPr/>
          <p:nvPr/>
        </p:nvSpPr>
        <p:spPr>
          <a:xfrm>
            <a:off x="5343525" y="2832100"/>
            <a:ext cx="1073150" cy="1003300"/>
          </a:xfrm>
          <a:prstGeom prst="roundRect">
            <a:avLst>
              <a:gd name="adj" fmla="val 5098"/>
            </a:avLst>
          </a:prstGeom>
        </p:spPr>
        <p:style>
          <a:lnRef idx="2">
            <a:schemeClr val="accent1">
              <a:shade val="50000"/>
            </a:schemeClr>
          </a:lnRef>
          <a:fillRef idx="1">
            <a:schemeClr val="accent1"/>
          </a:fillRef>
          <a:effectRef idx="0">
            <a:schemeClr val="accent1"/>
          </a:effectRef>
          <a:fontRef idx="minor">
            <a:schemeClr val="lt1"/>
          </a:fontRef>
        </p:style>
        <p:txBody>
          <a:bodyPr lIns="41590" tIns="20795" rIns="41590" bIns="20795" anchor="ctr"/>
          <a:lstStyle/>
          <a:p>
            <a:pPr algn="ctr">
              <a:defRPr/>
            </a:pPr>
            <a:endParaRPr lang="en-US"/>
          </a:p>
        </p:txBody>
      </p:sp>
      <p:sp>
        <p:nvSpPr>
          <p:cNvPr id="157" name="Rounded Rectangle 156">
            <a:extLst>
              <a:ext uri="{FF2B5EF4-FFF2-40B4-BE49-F238E27FC236}">
                <a16:creationId xmlns:a16="http://schemas.microsoft.com/office/drawing/2014/main" id="{ADD0674D-7092-4D44-9DF5-09A46E340776}"/>
              </a:ext>
            </a:extLst>
          </p:cNvPr>
          <p:cNvSpPr/>
          <p:nvPr/>
        </p:nvSpPr>
        <p:spPr>
          <a:xfrm>
            <a:off x="4200525" y="2832100"/>
            <a:ext cx="1073150" cy="1003300"/>
          </a:xfrm>
          <a:prstGeom prst="roundRect">
            <a:avLst>
              <a:gd name="adj" fmla="val 5098"/>
            </a:avLst>
          </a:prstGeom>
        </p:spPr>
        <p:style>
          <a:lnRef idx="2">
            <a:schemeClr val="accent1">
              <a:shade val="50000"/>
            </a:schemeClr>
          </a:lnRef>
          <a:fillRef idx="1">
            <a:schemeClr val="accent1"/>
          </a:fillRef>
          <a:effectRef idx="0">
            <a:schemeClr val="accent1"/>
          </a:effectRef>
          <a:fontRef idx="minor">
            <a:schemeClr val="lt1"/>
          </a:fontRef>
        </p:style>
        <p:txBody>
          <a:bodyPr lIns="41590" tIns="20795" rIns="41590" bIns="20795" anchor="ctr"/>
          <a:lstStyle/>
          <a:p>
            <a:pPr algn="ctr">
              <a:defRPr/>
            </a:pPr>
            <a:endParaRPr lang="en-US"/>
          </a:p>
        </p:txBody>
      </p:sp>
      <p:sp>
        <p:nvSpPr>
          <p:cNvPr id="146" name="Rounded Rectangle 145">
            <a:extLst>
              <a:ext uri="{FF2B5EF4-FFF2-40B4-BE49-F238E27FC236}">
                <a16:creationId xmlns:a16="http://schemas.microsoft.com/office/drawing/2014/main" id="{BBA5CD17-0C0F-B241-B79D-6524E6598D9D}"/>
              </a:ext>
            </a:extLst>
          </p:cNvPr>
          <p:cNvSpPr/>
          <p:nvPr/>
        </p:nvSpPr>
        <p:spPr>
          <a:xfrm>
            <a:off x="3046413" y="2832100"/>
            <a:ext cx="1073150" cy="1003300"/>
          </a:xfrm>
          <a:prstGeom prst="roundRect">
            <a:avLst>
              <a:gd name="adj" fmla="val 5098"/>
            </a:avLst>
          </a:prstGeom>
        </p:spPr>
        <p:style>
          <a:lnRef idx="2">
            <a:schemeClr val="accent1">
              <a:shade val="50000"/>
            </a:schemeClr>
          </a:lnRef>
          <a:fillRef idx="1">
            <a:schemeClr val="accent1"/>
          </a:fillRef>
          <a:effectRef idx="0">
            <a:schemeClr val="accent1"/>
          </a:effectRef>
          <a:fontRef idx="minor">
            <a:schemeClr val="lt1"/>
          </a:fontRef>
        </p:style>
        <p:txBody>
          <a:bodyPr lIns="41590" tIns="20795" rIns="41590" bIns="20795" anchor="ctr"/>
          <a:lstStyle/>
          <a:p>
            <a:pPr algn="ctr">
              <a:defRPr/>
            </a:pPr>
            <a:endParaRPr lang="en-US"/>
          </a:p>
        </p:txBody>
      </p:sp>
      <p:sp>
        <p:nvSpPr>
          <p:cNvPr id="145" name="Rounded Rectangle 144">
            <a:extLst>
              <a:ext uri="{FF2B5EF4-FFF2-40B4-BE49-F238E27FC236}">
                <a16:creationId xmlns:a16="http://schemas.microsoft.com/office/drawing/2014/main" id="{1BF9B9CD-A3D1-BC41-864E-C72BEF85C628}"/>
              </a:ext>
            </a:extLst>
          </p:cNvPr>
          <p:cNvSpPr/>
          <p:nvPr/>
        </p:nvSpPr>
        <p:spPr>
          <a:xfrm>
            <a:off x="1914525" y="2838450"/>
            <a:ext cx="1073150" cy="1003300"/>
          </a:xfrm>
          <a:prstGeom prst="roundRect">
            <a:avLst>
              <a:gd name="adj" fmla="val 5098"/>
            </a:avLst>
          </a:prstGeom>
        </p:spPr>
        <p:style>
          <a:lnRef idx="2">
            <a:schemeClr val="accent1">
              <a:shade val="50000"/>
            </a:schemeClr>
          </a:lnRef>
          <a:fillRef idx="1">
            <a:schemeClr val="accent1"/>
          </a:fillRef>
          <a:effectRef idx="0">
            <a:schemeClr val="accent1"/>
          </a:effectRef>
          <a:fontRef idx="minor">
            <a:schemeClr val="lt1"/>
          </a:fontRef>
        </p:style>
        <p:txBody>
          <a:bodyPr lIns="41590" tIns="20795" rIns="41590" bIns="20795" anchor="ctr"/>
          <a:lstStyle/>
          <a:p>
            <a:pPr algn="ctr">
              <a:defRPr/>
            </a:pPr>
            <a:endParaRPr lang="en-US"/>
          </a:p>
        </p:txBody>
      </p:sp>
      <p:sp>
        <p:nvSpPr>
          <p:cNvPr id="8" name="AutoShape 4">
            <a:extLst>
              <a:ext uri="{FF2B5EF4-FFF2-40B4-BE49-F238E27FC236}">
                <a16:creationId xmlns:a16="http://schemas.microsoft.com/office/drawing/2014/main" id="{92A5C880-89D0-4441-BC13-EBADF805653F}"/>
              </a:ext>
            </a:extLst>
          </p:cNvPr>
          <p:cNvSpPr>
            <a:spLocks noChangeArrowheads="1"/>
          </p:cNvSpPr>
          <p:nvPr/>
        </p:nvSpPr>
        <p:spPr bwMode="auto">
          <a:xfrm>
            <a:off x="4073525" y="5197475"/>
            <a:ext cx="1016000" cy="474663"/>
          </a:xfrm>
          <a:prstGeom prst="can">
            <a:avLst>
              <a:gd name="adj" fmla="val 25000"/>
            </a:avLst>
          </a:prstGeom>
          <a:solidFill>
            <a:schemeClr val="accent1"/>
          </a:solidFill>
          <a:ln w="9525">
            <a:solidFill>
              <a:schemeClr val="tx1"/>
            </a:solidFill>
            <a:round/>
            <a:headEnd/>
            <a:tailEnd/>
          </a:ln>
          <a:effectLst/>
          <a:extLst>
            <a:ext uri="{AF507438-7753-43e0-B8FC-AC1667EBCBE1}"/>
          </a:extLst>
        </p:spPr>
        <p:txBody>
          <a:bodyPr wrap="none" anchor="ctr"/>
          <a:lstStyle/>
          <a:p>
            <a:pPr algn="ctr">
              <a:defRPr/>
            </a:pPr>
            <a:r>
              <a:rPr lang="en-US" sz="910" b="1">
                <a:solidFill>
                  <a:schemeClr val="bg1"/>
                </a:solidFill>
                <a:latin typeface="Arial" charset="0"/>
                <a:ea typeface="ＭＳ Ｐゴシック" charset="-128"/>
              </a:rPr>
              <a:t>Singularity Repo</a:t>
            </a:r>
            <a:endParaRPr lang="en-US" sz="910" b="1" dirty="0">
              <a:solidFill>
                <a:schemeClr val="bg1"/>
              </a:solidFill>
              <a:latin typeface="Arial" charset="0"/>
              <a:ea typeface="ＭＳ Ｐゴシック" charset="-128"/>
            </a:endParaRPr>
          </a:p>
        </p:txBody>
      </p:sp>
      <p:sp>
        <p:nvSpPr>
          <p:cNvPr id="43" name="Rectangle 42">
            <a:extLst>
              <a:ext uri="{FF2B5EF4-FFF2-40B4-BE49-F238E27FC236}">
                <a16:creationId xmlns:a16="http://schemas.microsoft.com/office/drawing/2014/main" id="{5CE25C03-70BF-CC4D-A309-726ABBF5D6C4}"/>
              </a:ext>
            </a:extLst>
          </p:cNvPr>
          <p:cNvSpPr>
            <a:spLocks noChangeArrowheads="1"/>
          </p:cNvSpPr>
          <p:nvPr/>
        </p:nvSpPr>
        <p:spPr bwMode="auto">
          <a:xfrm>
            <a:off x="1984375" y="2909888"/>
            <a:ext cx="942975" cy="617537"/>
          </a:xfrm>
          <a:prstGeom prst="rect">
            <a:avLst/>
          </a:prstGeom>
          <a:solidFill>
            <a:schemeClr val="tx1"/>
          </a:solidFill>
          <a:ln w="9525">
            <a:solidFill>
              <a:schemeClr val="tx1"/>
            </a:solidFill>
            <a:miter lim="800000"/>
            <a:headEnd/>
            <a:tailEnd/>
          </a:ln>
          <a:effectLst/>
          <a:extLst>
            <a:ext uri="{AF507438-7753-43e0-B8FC-AC1667EBCBE1}"/>
          </a:extLst>
        </p:spPr>
        <p:txBody>
          <a:bodyPr wrap="none" anchor="ctr"/>
          <a:lstStyle/>
          <a:p>
            <a:pPr algn="ctr">
              <a:defRPr/>
            </a:pPr>
            <a:r>
              <a:rPr lang="en-US" sz="910" b="1" dirty="0">
                <a:solidFill>
                  <a:schemeClr val="bg1"/>
                </a:solidFill>
                <a:latin typeface="Arial" charset="0"/>
                <a:ea typeface="ＭＳ Ｐゴシック" charset="-128"/>
              </a:rPr>
              <a:t>Compute</a:t>
            </a:r>
          </a:p>
          <a:p>
            <a:pPr algn="ctr">
              <a:defRPr/>
            </a:pPr>
            <a:r>
              <a:rPr lang="en-US" sz="910" b="1" dirty="0">
                <a:solidFill>
                  <a:schemeClr val="bg1"/>
                </a:solidFill>
                <a:latin typeface="Arial" charset="0"/>
                <a:ea typeface="ＭＳ Ｐゴシック" charset="-128"/>
              </a:rPr>
              <a:t>container</a:t>
            </a:r>
          </a:p>
        </p:txBody>
      </p:sp>
      <p:cxnSp>
        <p:nvCxnSpPr>
          <p:cNvPr id="77837" name="AutoShape 17">
            <a:extLst>
              <a:ext uri="{FF2B5EF4-FFF2-40B4-BE49-F238E27FC236}">
                <a16:creationId xmlns:a16="http://schemas.microsoft.com/office/drawing/2014/main" id="{5EBF85FB-00CF-4B43-8635-A72FA2B3B99C}"/>
              </a:ext>
            </a:extLst>
          </p:cNvPr>
          <p:cNvCxnSpPr>
            <a:cxnSpLocks noChangeShapeType="1"/>
            <a:stCxn id="53" idx="2"/>
            <a:endCxn id="8" idx="1"/>
          </p:cNvCxnSpPr>
          <p:nvPr/>
        </p:nvCxnSpPr>
        <p:spPr bwMode="auto">
          <a:xfrm rot="16200000" flipH="1">
            <a:off x="2918619" y="3534569"/>
            <a:ext cx="1428750" cy="1897062"/>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7838" name="AutoShape 18">
            <a:extLst>
              <a:ext uri="{FF2B5EF4-FFF2-40B4-BE49-F238E27FC236}">
                <a16:creationId xmlns:a16="http://schemas.microsoft.com/office/drawing/2014/main" id="{C63A6720-C9A8-3340-B24D-C932CE8D6AAB}"/>
              </a:ext>
            </a:extLst>
          </p:cNvPr>
          <p:cNvCxnSpPr>
            <a:cxnSpLocks noChangeShapeType="1"/>
            <a:stCxn id="50" idx="2"/>
            <a:endCxn id="8" idx="1"/>
          </p:cNvCxnSpPr>
          <p:nvPr/>
        </p:nvCxnSpPr>
        <p:spPr bwMode="auto">
          <a:xfrm rot="16200000" flipH="1">
            <a:off x="3486944" y="4102894"/>
            <a:ext cx="1422400" cy="766762"/>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7839" name="AutoShape 19">
            <a:extLst>
              <a:ext uri="{FF2B5EF4-FFF2-40B4-BE49-F238E27FC236}">
                <a16:creationId xmlns:a16="http://schemas.microsoft.com/office/drawing/2014/main" id="{32593FE9-AE73-7F45-9D87-087A6D217340}"/>
              </a:ext>
            </a:extLst>
          </p:cNvPr>
          <p:cNvCxnSpPr>
            <a:cxnSpLocks noChangeShapeType="1"/>
            <a:stCxn id="46" idx="2"/>
            <a:endCxn id="8" idx="1"/>
          </p:cNvCxnSpPr>
          <p:nvPr/>
        </p:nvCxnSpPr>
        <p:spPr bwMode="auto">
          <a:xfrm rot="5400000">
            <a:off x="4060032" y="4296568"/>
            <a:ext cx="1422400" cy="379413"/>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7840" name="AutoShape 20">
            <a:extLst>
              <a:ext uri="{FF2B5EF4-FFF2-40B4-BE49-F238E27FC236}">
                <a16:creationId xmlns:a16="http://schemas.microsoft.com/office/drawing/2014/main" id="{0683A559-70DE-B747-B4A4-4A368B50BD13}"/>
              </a:ext>
            </a:extLst>
          </p:cNvPr>
          <p:cNvCxnSpPr>
            <a:cxnSpLocks noChangeShapeType="1"/>
            <a:stCxn id="56" idx="2"/>
            <a:endCxn id="8" idx="1"/>
          </p:cNvCxnSpPr>
          <p:nvPr/>
        </p:nvCxnSpPr>
        <p:spPr bwMode="auto">
          <a:xfrm rot="5400000">
            <a:off x="4633913" y="3724275"/>
            <a:ext cx="1420812" cy="1525588"/>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6" name="Rectangle 35">
            <a:extLst>
              <a:ext uri="{FF2B5EF4-FFF2-40B4-BE49-F238E27FC236}">
                <a16:creationId xmlns:a16="http://schemas.microsoft.com/office/drawing/2014/main" id="{FC4C70C9-2508-2140-9199-26EC55B90000}"/>
              </a:ext>
            </a:extLst>
          </p:cNvPr>
          <p:cNvSpPr>
            <a:spLocks noChangeArrowheads="1"/>
          </p:cNvSpPr>
          <p:nvPr/>
        </p:nvSpPr>
        <p:spPr bwMode="auto">
          <a:xfrm>
            <a:off x="85725" y="841375"/>
            <a:ext cx="893763" cy="754063"/>
          </a:xfrm>
          <a:prstGeom prst="rect">
            <a:avLst/>
          </a:prstGeom>
          <a:solidFill>
            <a:schemeClr val="bg2"/>
          </a:solidFill>
          <a:ln w="9525">
            <a:solidFill>
              <a:schemeClr val="tx1"/>
            </a:solidFill>
            <a:miter lim="800000"/>
            <a:headEnd/>
            <a:tailEnd/>
          </a:ln>
          <a:effectLst/>
          <a:extLst>
            <a:ext uri="{AF507438-7753-43e0-B8FC-AC1667EBCBE1}"/>
          </a:extLst>
        </p:spPr>
        <p:txBody>
          <a:bodyPr wrap="none" anchor="ctr"/>
          <a:lstStyle/>
          <a:p>
            <a:pPr algn="ctr">
              <a:defRPr/>
            </a:pPr>
            <a:r>
              <a:rPr lang="en-US" sz="910" b="1">
                <a:latin typeface="Arial" charset="0"/>
                <a:ea typeface="ＭＳ Ｐゴシック" charset="-128"/>
              </a:rPr>
              <a:t>CVMFS Repo</a:t>
            </a:r>
            <a:endParaRPr lang="en-US" sz="910" b="1" dirty="0">
              <a:latin typeface="Arial" charset="0"/>
              <a:ea typeface="ＭＳ Ｐゴシック" charset="-128"/>
            </a:endParaRPr>
          </a:p>
        </p:txBody>
      </p:sp>
      <p:sp>
        <p:nvSpPr>
          <p:cNvPr id="19" name="Text Box 25">
            <a:extLst>
              <a:ext uri="{FF2B5EF4-FFF2-40B4-BE49-F238E27FC236}">
                <a16:creationId xmlns:a16="http://schemas.microsoft.com/office/drawing/2014/main" id="{F30E58DD-0D35-7649-9112-06BACFB4108E}"/>
              </a:ext>
            </a:extLst>
          </p:cNvPr>
          <p:cNvSpPr txBox="1">
            <a:spLocks noChangeArrowheads="1"/>
          </p:cNvSpPr>
          <p:nvPr/>
        </p:nvSpPr>
        <p:spPr bwMode="auto">
          <a:xfrm rot="16200000">
            <a:off x="-604838" y="2832101"/>
            <a:ext cx="1971675" cy="317500"/>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sz="1455">
                <a:latin typeface="Arial" charset="0"/>
                <a:ea typeface="ＭＳ Ｐゴシック" charset="-128"/>
              </a:rPr>
              <a:t>Singularity containers</a:t>
            </a:r>
            <a:endParaRPr lang="en-US" sz="1455" dirty="0">
              <a:latin typeface="Arial" charset="0"/>
              <a:ea typeface="ＭＳ Ｐゴシック" charset="-128"/>
            </a:endParaRPr>
          </a:p>
        </p:txBody>
      </p:sp>
      <p:sp>
        <p:nvSpPr>
          <p:cNvPr id="33" name="Rectangle 32">
            <a:extLst>
              <a:ext uri="{FF2B5EF4-FFF2-40B4-BE49-F238E27FC236}">
                <a16:creationId xmlns:a16="http://schemas.microsoft.com/office/drawing/2014/main" id="{6BC7B1AA-ABA4-D549-AAE8-7AAEC01EE78B}"/>
              </a:ext>
            </a:extLst>
          </p:cNvPr>
          <p:cNvSpPr>
            <a:spLocks noChangeArrowheads="1"/>
          </p:cNvSpPr>
          <p:nvPr/>
        </p:nvSpPr>
        <p:spPr bwMode="auto">
          <a:xfrm>
            <a:off x="3533775" y="2020888"/>
            <a:ext cx="1001713" cy="615950"/>
          </a:xfrm>
          <a:prstGeom prst="rect">
            <a:avLst/>
          </a:prstGeom>
          <a:solidFill>
            <a:srgbClr val="737454"/>
          </a:solidFill>
          <a:ln w="9525">
            <a:solidFill>
              <a:schemeClr val="tx1"/>
            </a:solidFill>
            <a:miter lim="800000"/>
            <a:headEnd/>
            <a:tailEnd/>
          </a:ln>
          <a:effectLst/>
          <a:extLst>
            <a:ext uri="{AF507438-7753-43e0-B8FC-AC1667EBCBE1}"/>
          </a:extLst>
        </p:spPr>
        <p:txBody>
          <a:bodyPr wrap="none" anchor="ctr"/>
          <a:lstStyle/>
          <a:p>
            <a:pPr algn="ctr">
              <a:defRPr/>
            </a:pPr>
            <a:r>
              <a:rPr lang="en-US" sz="1092" b="1" dirty="0">
                <a:solidFill>
                  <a:schemeClr val="bg1"/>
                </a:solidFill>
                <a:latin typeface="Arial" charset="0"/>
                <a:ea typeface="ＭＳ Ｐゴシック" charset="-128"/>
              </a:rPr>
              <a:t>Condor </a:t>
            </a:r>
          </a:p>
          <a:p>
            <a:pPr algn="ctr">
              <a:defRPr/>
            </a:pPr>
            <a:r>
              <a:rPr lang="en-US" sz="1092" b="1" dirty="0">
                <a:solidFill>
                  <a:schemeClr val="bg1"/>
                </a:solidFill>
                <a:latin typeface="Arial" charset="0"/>
                <a:ea typeface="ＭＳ Ｐゴシック" charset="-128"/>
              </a:rPr>
              <a:t>CM</a:t>
            </a:r>
          </a:p>
          <a:p>
            <a:pPr algn="ctr">
              <a:defRPr/>
            </a:pPr>
            <a:r>
              <a:rPr lang="en-US" sz="1092" b="1" dirty="0">
                <a:solidFill>
                  <a:schemeClr val="bg1"/>
                </a:solidFill>
                <a:latin typeface="Arial" charset="0"/>
                <a:ea typeface="ＭＳ Ｐゴシック" charset="-128"/>
              </a:rPr>
              <a:t>container</a:t>
            </a:r>
          </a:p>
        </p:txBody>
      </p:sp>
      <p:cxnSp>
        <p:nvCxnSpPr>
          <p:cNvPr id="77844" name="AutoShape 30">
            <a:extLst>
              <a:ext uri="{FF2B5EF4-FFF2-40B4-BE49-F238E27FC236}">
                <a16:creationId xmlns:a16="http://schemas.microsoft.com/office/drawing/2014/main" id="{BDB09C3A-B12A-2A4D-A731-D0288F2A0753}"/>
              </a:ext>
            </a:extLst>
          </p:cNvPr>
          <p:cNvCxnSpPr>
            <a:cxnSpLocks noChangeShapeType="1"/>
          </p:cNvCxnSpPr>
          <p:nvPr/>
        </p:nvCxnSpPr>
        <p:spPr bwMode="auto">
          <a:xfrm rot="5400000">
            <a:off x="3110706" y="1996282"/>
            <a:ext cx="257175" cy="1570038"/>
          </a:xfrm>
          <a:prstGeom prst="bentConnector3">
            <a:avLst>
              <a:gd name="adj1" fmla="val 49514"/>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77845" name="AutoShape 32">
            <a:extLst>
              <a:ext uri="{FF2B5EF4-FFF2-40B4-BE49-F238E27FC236}">
                <a16:creationId xmlns:a16="http://schemas.microsoft.com/office/drawing/2014/main" id="{A78B3343-C2F2-6F43-822B-20659BA6D92D}"/>
              </a:ext>
            </a:extLst>
          </p:cNvPr>
          <p:cNvCxnSpPr>
            <a:cxnSpLocks noChangeShapeType="1"/>
            <a:stCxn id="33" idx="2"/>
            <a:endCxn id="39" idx="0"/>
          </p:cNvCxnSpPr>
          <p:nvPr/>
        </p:nvCxnSpPr>
        <p:spPr bwMode="auto">
          <a:xfrm rot="16200000" flipH="1">
            <a:off x="4248150" y="2424113"/>
            <a:ext cx="273050" cy="698500"/>
          </a:xfrm>
          <a:prstGeom prst="bentConnector3">
            <a:avLst>
              <a:gd name="adj1" fmla="val 50000"/>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77846" name="AutoShape 33">
            <a:extLst>
              <a:ext uri="{FF2B5EF4-FFF2-40B4-BE49-F238E27FC236}">
                <a16:creationId xmlns:a16="http://schemas.microsoft.com/office/drawing/2014/main" id="{34E7FD33-BF86-A249-B414-FCA1EC431FDE}"/>
              </a:ext>
            </a:extLst>
          </p:cNvPr>
          <p:cNvCxnSpPr>
            <a:cxnSpLocks noChangeShapeType="1"/>
            <a:stCxn id="33" idx="2"/>
            <a:endCxn id="37" idx="0"/>
          </p:cNvCxnSpPr>
          <p:nvPr/>
        </p:nvCxnSpPr>
        <p:spPr bwMode="auto">
          <a:xfrm rot="16200000" flipH="1">
            <a:off x="4820444" y="1851819"/>
            <a:ext cx="273050" cy="1843088"/>
          </a:xfrm>
          <a:prstGeom prst="bentConnector3">
            <a:avLst>
              <a:gd name="adj1" fmla="val 50000"/>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27" name="AutoShape 35">
            <a:extLst>
              <a:ext uri="{FF2B5EF4-FFF2-40B4-BE49-F238E27FC236}">
                <a16:creationId xmlns:a16="http://schemas.microsoft.com/office/drawing/2014/main" id="{7A75C8EE-C72D-F742-86D8-CD2A43061A9B}"/>
              </a:ext>
            </a:extLst>
          </p:cNvPr>
          <p:cNvSpPr>
            <a:spLocks noChangeArrowheads="1"/>
          </p:cNvSpPr>
          <p:nvPr/>
        </p:nvSpPr>
        <p:spPr bwMode="auto">
          <a:xfrm>
            <a:off x="3346450" y="815975"/>
            <a:ext cx="1385888" cy="688975"/>
          </a:xfrm>
          <a:prstGeom prst="roundRect">
            <a:avLst>
              <a:gd name="adj" fmla="val 16667"/>
            </a:avLst>
          </a:prstGeom>
          <a:solidFill>
            <a:schemeClr val="bg2"/>
          </a:solidFill>
          <a:ln w="9525">
            <a:solidFill>
              <a:schemeClr val="tx1"/>
            </a:solidFill>
            <a:prstDash val="dash"/>
            <a:round/>
            <a:headEnd/>
            <a:tailEnd/>
          </a:ln>
          <a:effectLst/>
          <a:extLst>
            <a:ext uri="{AF507438-7753-43e0-B8FC-AC1667EBCBE1}"/>
          </a:extLst>
        </p:spPr>
        <p:txBody>
          <a:bodyPr wrap="none" anchor="ctr"/>
          <a:lstStyle/>
          <a:p>
            <a:pPr>
              <a:defRPr/>
            </a:pPr>
            <a:endParaRPr lang="en-US" sz="1455">
              <a:latin typeface="Arial" charset="0"/>
              <a:ea typeface="ＭＳ Ｐゴシック" charset="-128"/>
            </a:endParaRPr>
          </a:p>
        </p:txBody>
      </p:sp>
      <p:sp>
        <p:nvSpPr>
          <p:cNvPr id="28" name="Text Box 36">
            <a:extLst>
              <a:ext uri="{FF2B5EF4-FFF2-40B4-BE49-F238E27FC236}">
                <a16:creationId xmlns:a16="http://schemas.microsoft.com/office/drawing/2014/main" id="{92ADA83E-CFC1-A142-B8A6-478B37DCC946}"/>
              </a:ext>
            </a:extLst>
          </p:cNvPr>
          <p:cNvSpPr txBox="1">
            <a:spLocks noChangeArrowheads="1"/>
          </p:cNvSpPr>
          <p:nvPr/>
        </p:nvSpPr>
        <p:spPr bwMode="auto">
          <a:xfrm>
            <a:off x="3694113" y="822325"/>
            <a:ext cx="763587" cy="260350"/>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sz="1092" dirty="0">
                <a:latin typeface="Arial" charset="0"/>
                <a:ea typeface="ＭＳ Ｐゴシック" charset="-128"/>
              </a:rPr>
              <a:t>container</a:t>
            </a:r>
          </a:p>
        </p:txBody>
      </p:sp>
      <p:pic>
        <p:nvPicPr>
          <p:cNvPr id="77849" name="Picture 28" descr="galaxy_logo">
            <a:extLst>
              <a:ext uri="{FF2B5EF4-FFF2-40B4-BE49-F238E27FC236}">
                <a16:creationId xmlns:a16="http://schemas.microsoft.com/office/drawing/2014/main" id="{21DD2B4B-8316-C74C-AF47-3F25B8029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350" y="1050925"/>
            <a:ext cx="12192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850" name="AutoShape 40">
            <a:extLst>
              <a:ext uri="{FF2B5EF4-FFF2-40B4-BE49-F238E27FC236}">
                <a16:creationId xmlns:a16="http://schemas.microsoft.com/office/drawing/2014/main" id="{3AAED958-44CC-3941-972C-970861CAE6CC}"/>
              </a:ext>
            </a:extLst>
          </p:cNvPr>
          <p:cNvCxnSpPr>
            <a:cxnSpLocks noChangeShapeType="1"/>
            <a:stCxn id="77849" idx="2"/>
          </p:cNvCxnSpPr>
          <p:nvPr/>
        </p:nvCxnSpPr>
        <p:spPr bwMode="auto">
          <a:xfrm>
            <a:off x="4044950" y="1409700"/>
            <a:ext cx="0" cy="379413"/>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77851" name="Group 148">
            <a:extLst>
              <a:ext uri="{FF2B5EF4-FFF2-40B4-BE49-F238E27FC236}">
                <a16:creationId xmlns:a16="http://schemas.microsoft.com/office/drawing/2014/main" id="{D8D7F099-2C2C-3748-9EBE-C7CA15902A59}"/>
              </a:ext>
            </a:extLst>
          </p:cNvPr>
          <p:cNvGrpSpPr>
            <a:grpSpLocks/>
          </p:cNvGrpSpPr>
          <p:nvPr/>
        </p:nvGrpSpPr>
        <p:grpSpPr bwMode="auto">
          <a:xfrm>
            <a:off x="4260850" y="2909888"/>
            <a:ext cx="947738" cy="865187"/>
            <a:chOff x="10316539" y="7076825"/>
            <a:chExt cx="2080710" cy="1902504"/>
          </a:xfrm>
        </p:grpSpPr>
        <p:sp>
          <p:nvSpPr>
            <p:cNvPr id="39" name="Rectangle 38">
              <a:extLst>
                <a:ext uri="{FF2B5EF4-FFF2-40B4-BE49-F238E27FC236}">
                  <a16:creationId xmlns:a16="http://schemas.microsoft.com/office/drawing/2014/main" id="{4280BBD3-1C09-794C-B353-4F68D53BBAEB}"/>
                </a:ext>
              </a:extLst>
            </p:cNvPr>
            <p:cNvSpPr>
              <a:spLocks noChangeArrowheads="1"/>
            </p:cNvSpPr>
            <p:nvPr/>
          </p:nvSpPr>
          <p:spPr bwMode="auto">
            <a:xfrm>
              <a:off x="10323510" y="7076825"/>
              <a:ext cx="2066769" cy="1354444"/>
            </a:xfrm>
            <a:prstGeom prst="rect">
              <a:avLst/>
            </a:prstGeom>
            <a:solidFill>
              <a:schemeClr val="tx1"/>
            </a:solidFill>
            <a:ln w="9525">
              <a:solidFill>
                <a:schemeClr val="tx1"/>
              </a:solidFill>
              <a:miter lim="800000"/>
              <a:headEnd/>
              <a:tailEnd/>
            </a:ln>
            <a:effectLst/>
            <a:extLst>
              <a:ext uri="{AF507438-7753-43e0-B8FC-AC1667EBCBE1}"/>
            </a:extLst>
          </p:spPr>
          <p:txBody>
            <a:bodyPr wrap="none" anchor="ctr"/>
            <a:lstStyle/>
            <a:p>
              <a:pPr algn="ctr">
                <a:defRPr/>
              </a:pPr>
              <a:r>
                <a:rPr lang="en-US" sz="910" b="1" dirty="0">
                  <a:solidFill>
                    <a:schemeClr val="bg1"/>
                  </a:solidFill>
                  <a:latin typeface="Arial" charset="0"/>
                  <a:ea typeface="ＭＳ Ｐゴシック" charset="-128"/>
                </a:rPr>
                <a:t>Compute</a:t>
              </a:r>
            </a:p>
            <a:p>
              <a:pPr algn="ctr">
                <a:defRPr/>
              </a:pPr>
              <a:r>
                <a:rPr lang="en-US" sz="910" b="1" dirty="0">
                  <a:solidFill>
                    <a:schemeClr val="bg1"/>
                  </a:solidFill>
                  <a:latin typeface="Arial" charset="0"/>
                  <a:ea typeface="ＭＳ Ｐゴシック" charset="-128"/>
                </a:rPr>
                <a:t>container</a:t>
              </a:r>
            </a:p>
          </p:txBody>
        </p:sp>
        <p:grpSp>
          <p:nvGrpSpPr>
            <p:cNvPr id="77904" name="Group 46">
              <a:extLst>
                <a:ext uri="{FF2B5EF4-FFF2-40B4-BE49-F238E27FC236}">
                  <a16:creationId xmlns:a16="http://schemas.microsoft.com/office/drawing/2014/main" id="{020635E4-D15E-4645-B24C-907860D72ADF}"/>
                </a:ext>
              </a:extLst>
            </p:cNvPr>
            <p:cNvGrpSpPr>
              <a:grpSpLocks/>
            </p:cNvGrpSpPr>
            <p:nvPr/>
          </p:nvGrpSpPr>
          <p:grpSpPr bwMode="auto">
            <a:xfrm>
              <a:off x="10316539" y="8452123"/>
              <a:ext cx="2080710" cy="527206"/>
              <a:chOff x="5699966" y="8432034"/>
              <a:chExt cx="2080710" cy="527206"/>
            </a:xfrm>
          </p:grpSpPr>
          <p:sp>
            <p:nvSpPr>
              <p:cNvPr id="44" name="Rectangle 43">
                <a:extLst>
                  <a:ext uri="{FF2B5EF4-FFF2-40B4-BE49-F238E27FC236}">
                    <a16:creationId xmlns:a16="http://schemas.microsoft.com/office/drawing/2014/main" id="{16C035EF-A618-DA43-B15A-DB6360C0400C}"/>
                  </a:ext>
                </a:extLst>
              </p:cNvPr>
              <p:cNvSpPr>
                <a:spLocks noChangeArrowheads="1"/>
              </p:cNvSpPr>
              <p:nvPr/>
            </p:nvSpPr>
            <p:spPr bwMode="auto">
              <a:xfrm>
                <a:off x="5699966" y="8432124"/>
                <a:ext cx="993304" cy="520134"/>
              </a:xfrm>
              <a:prstGeom prst="rect">
                <a:avLst/>
              </a:prstGeom>
              <a:solidFill>
                <a:srgbClr val="008000"/>
              </a:solidFill>
              <a:ln w="9525">
                <a:solidFill>
                  <a:schemeClr val="tx1"/>
                </a:solidFill>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Docker</a:t>
                </a:r>
              </a:p>
            </p:txBody>
          </p:sp>
          <p:sp>
            <p:nvSpPr>
              <p:cNvPr id="46" name="Rectangle 45">
                <a:extLst>
                  <a:ext uri="{FF2B5EF4-FFF2-40B4-BE49-F238E27FC236}">
                    <a16:creationId xmlns:a16="http://schemas.microsoft.com/office/drawing/2014/main" id="{E15E2EF5-F742-9B48-A953-5A34A3959409}"/>
                  </a:ext>
                </a:extLst>
              </p:cNvPr>
              <p:cNvSpPr>
                <a:spLocks noChangeArrowheads="1"/>
              </p:cNvSpPr>
              <p:nvPr/>
            </p:nvSpPr>
            <p:spPr bwMode="auto">
              <a:xfrm>
                <a:off x="6693270" y="8439106"/>
                <a:ext cx="1087406" cy="520134"/>
              </a:xfrm>
              <a:prstGeom prst="rect">
                <a:avLst/>
              </a:prstGeom>
              <a:solidFill>
                <a:schemeClr val="bg2">
                  <a:lumMod val="7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Singularity</a:t>
                </a:r>
              </a:p>
            </p:txBody>
          </p:sp>
        </p:grpSp>
      </p:grpSp>
      <p:cxnSp>
        <p:nvCxnSpPr>
          <p:cNvPr id="77852" name="AutoShape 31">
            <a:extLst>
              <a:ext uri="{FF2B5EF4-FFF2-40B4-BE49-F238E27FC236}">
                <a16:creationId xmlns:a16="http://schemas.microsoft.com/office/drawing/2014/main" id="{27C969C5-7B3C-AB4A-819A-EBD4F03E7B2B}"/>
              </a:ext>
            </a:extLst>
          </p:cNvPr>
          <p:cNvCxnSpPr>
            <a:cxnSpLocks noChangeShapeType="1"/>
            <a:stCxn id="33" idx="2"/>
            <a:endCxn id="41" idx="0"/>
          </p:cNvCxnSpPr>
          <p:nvPr/>
        </p:nvCxnSpPr>
        <p:spPr bwMode="auto">
          <a:xfrm rot="5400000">
            <a:off x="3679825" y="2554288"/>
            <a:ext cx="273050" cy="438150"/>
          </a:xfrm>
          <a:prstGeom prst="bentConnector3">
            <a:avLst>
              <a:gd name="adj1" fmla="val 50000"/>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grpSp>
        <p:nvGrpSpPr>
          <p:cNvPr id="77853" name="Group 149">
            <a:extLst>
              <a:ext uri="{FF2B5EF4-FFF2-40B4-BE49-F238E27FC236}">
                <a16:creationId xmlns:a16="http://schemas.microsoft.com/office/drawing/2014/main" id="{7704DFD8-50F8-3749-AB70-AE4CD416868A}"/>
              </a:ext>
            </a:extLst>
          </p:cNvPr>
          <p:cNvGrpSpPr>
            <a:grpSpLocks/>
          </p:cNvGrpSpPr>
          <p:nvPr/>
        </p:nvGrpSpPr>
        <p:grpSpPr bwMode="auto">
          <a:xfrm>
            <a:off x="3116263" y="2909888"/>
            <a:ext cx="950912" cy="865187"/>
            <a:chOff x="8189411" y="7076823"/>
            <a:chExt cx="2091637" cy="1899520"/>
          </a:xfrm>
        </p:grpSpPr>
        <p:sp>
          <p:nvSpPr>
            <p:cNvPr id="41" name="Rectangle 40">
              <a:extLst>
                <a:ext uri="{FF2B5EF4-FFF2-40B4-BE49-F238E27FC236}">
                  <a16:creationId xmlns:a16="http://schemas.microsoft.com/office/drawing/2014/main" id="{51DFC24D-56BC-854B-8D31-1DECB29E7DC4}"/>
                </a:ext>
              </a:extLst>
            </p:cNvPr>
            <p:cNvSpPr>
              <a:spLocks noChangeArrowheads="1"/>
            </p:cNvSpPr>
            <p:nvPr/>
          </p:nvSpPr>
          <p:spPr bwMode="auto">
            <a:xfrm>
              <a:off x="8213853" y="7076823"/>
              <a:ext cx="2067195" cy="1355804"/>
            </a:xfrm>
            <a:prstGeom prst="rect">
              <a:avLst/>
            </a:prstGeom>
            <a:solidFill>
              <a:schemeClr val="tx1"/>
            </a:solidFill>
            <a:ln w="9525">
              <a:solidFill>
                <a:schemeClr val="tx1"/>
              </a:solidFill>
              <a:miter lim="800000"/>
              <a:headEnd/>
              <a:tailEnd/>
            </a:ln>
            <a:effectLst/>
            <a:extLst>
              <a:ext uri="{AF507438-7753-43e0-B8FC-AC1667EBCBE1}"/>
            </a:extLst>
          </p:spPr>
          <p:txBody>
            <a:bodyPr wrap="none" anchor="ctr"/>
            <a:lstStyle/>
            <a:p>
              <a:pPr algn="ctr">
                <a:defRPr/>
              </a:pPr>
              <a:r>
                <a:rPr lang="en-US" sz="910" b="1" dirty="0">
                  <a:solidFill>
                    <a:schemeClr val="bg1"/>
                  </a:solidFill>
                  <a:latin typeface="Arial" charset="0"/>
                  <a:ea typeface="ＭＳ Ｐゴシック" charset="-128"/>
                </a:rPr>
                <a:t>Compute</a:t>
              </a:r>
            </a:p>
            <a:p>
              <a:pPr algn="ctr">
                <a:defRPr/>
              </a:pPr>
              <a:r>
                <a:rPr lang="en-US" sz="910" b="1" dirty="0">
                  <a:solidFill>
                    <a:schemeClr val="bg1"/>
                  </a:solidFill>
                  <a:latin typeface="Arial" charset="0"/>
                  <a:ea typeface="ＭＳ Ｐゴシック" charset="-128"/>
                </a:rPr>
                <a:t>container</a:t>
              </a:r>
            </a:p>
          </p:txBody>
        </p:sp>
        <p:sp>
          <p:nvSpPr>
            <p:cNvPr id="49" name="Rectangle 48">
              <a:extLst>
                <a:ext uri="{FF2B5EF4-FFF2-40B4-BE49-F238E27FC236}">
                  <a16:creationId xmlns:a16="http://schemas.microsoft.com/office/drawing/2014/main" id="{99C2496C-6A3D-B540-B73E-E2D8F896F29D}"/>
                </a:ext>
              </a:extLst>
            </p:cNvPr>
            <p:cNvSpPr>
              <a:spLocks noChangeArrowheads="1"/>
            </p:cNvSpPr>
            <p:nvPr/>
          </p:nvSpPr>
          <p:spPr bwMode="auto">
            <a:xfrm>
              <a:off x="8189411" y="8450055"/>
              <a:ext cx="995186" cy="519318"/>
            </a:xfrm>
            <a:prstGeom prst="rect">
              <a:avLst/>
            </a:prstGeom>
            <a:solidFill>
              <a:srgbClr val="008000"/>
            </a:solidFill>
            <a:ln w="9525">
              <a:solidFill>
                <a:schemeClr val="tx1"/>
              </a:solidFill>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Docker</a:t>
              </a:r>
            </a:p>
          </p:txBody>
        </p:sp>
        <p:sp>
          <p:nvSpPr>
            <p:cNvPr id="50" name="Rectangle 49">
              <a:extLst>
                <a:ext uri="{FF2B5EF4-FFF2-40B4-BE49-F238E27FC236}">
                  <a16:creationId xmlns:a16="http://schemas.microsoft.com/office/drawing/2014/main" id="{F513B42E-A728-E24F-A93E-08DB558D39B4}"/>
                </a:ext>
              </a:extLst>
            </p:cNvPr>
            <p:cNvSpPr>
              <a:spLocks noChangeArrowheads="1"/>
            </p:cNvSpPr>
            <p:nvPr/>
          </p:nvSpPr>
          <p:spPr bwMode="auto">
            <a:xfrm>
              <a:off x="9184597" y="8453539"/>
              <a:ext cx="1085977" cy="522804"/>
            </a:xfrm>
            <a:prstGeom prst="rect">
              <a:avLst/>
            </a:prstGeom>
            <a:solidFill>
              <a:schemeClr val="bg2">
                <a:lumMod val="7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Singularity</a:t>
              </a:r>
            </a:p>
          </p:txBody>
        </p:sp>
      </p:grpSp>
      <p:grpSp>
        <p:nvGrpSpPr>
          <p:cNvPr id="77854" name="Group 50">
            <a:extLst>
              <a:ext uri="{FF2B5EF4-FFF2-40B4-BE49-F238E27FC236}">
                <a16:creationId xmlns:a16="http://schemas.microsoft.com/office/drawing/2014/main" id="{B5D85DB8-6207-A040-B214-B711E579378B}"/>
              </a:ext>
            </a:extLst>
          </p:cNvPr>
          <p:cNvGrpSpPr>
            <a:grpSpLocks/>
          </p:cNvGrpSpPr>
          <p:nvPr/>
        </p:nvGrpSpPr>
        <p:grpSpPr bwMode="auto">
          <a:xfrm>
            <a:off x="1984375" y="3529013"/>
            <a:ext cx="947738" cy="239712"/>
            <a:chOff x="5699966" y="8432034"/>
            <a:chExt cx="2080710" cy="527206"/>
          </a:xfrm>
        </p:grpSpPr>
        <p:sp>
          <p:nvSpPr>
            <p:cNvPr id="52" name="Rectangle 51">
              <a:extLst>
                <a:ext uri="{FF2B5EF4-FFF2-40B4-BE49-F238E27FC236}">
                  <a16:creationId xmlns:a16="http://schemas.microsoft.com/office/drawing/2014/main" id="{CF982256-0B3B-8C4E-B419-C9D6844020C8}"/>
                </a:ext>
              </a:extLst>
            </p:cNvPr>
            <p:cNvSpPr>
              <a:spLocks noChangeArrowheads="1"/>
            </p:cNvSpPr>
            <p:nvPr/>
          </p:nvSpPr>
          <p:spPr bwMode="auto">
            <a:xfrm>
              <a:off x="5699966" y="8432034"/>
              <a:ext cx="993304" cy="520223"/>
            </a:xfrm>
            <a:prstGeom prst="rect">
              <a:avLst/>
            </a:prstGeom>
            <a:solidFill>
              <a:srgbClr val="008000"/>
            </a:solidFill>
            <a:ln w="9525">
              <a:solidFill>
                <a:schemeClr val="tx1"/>
              </a:solidFill>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Docker</a:t>
              </a:r>
            </a:p>
          </p:txBody>
        </p:sp>
        <p:sp>
          <p:nvSpPr>
            <p:cNvPr id="53" name="Rectangle 52">
              <a:extLst>
                <a:ext uri="{FF2B5EF4-FFF2-40B4-BE49-F238E27FC236}">
                  <a16:creationId xmlns:a16="http://schemas.microsoft.com/office/drawing/2014/main" id="{9D47A5BD-4AC7-554D-88C2-9A3D3EEBF33B}"/>
                </a:ext>
              </a:extLst>
            </p:cNvPr>
            <p:cNvSpPr>
              <a:spLocks noChangeArrowheads="1"/>
            </p:cNvSpPr>
            <p:nvPr/>
          </p:nvSpPr>
          <p:spPr bwMode="auto">
            <a:xfrm>
              <a:off x="6693270" y="8439017"/>
              <a:ext cx="1087406" cy="520223"/>
            </a:xfrm>
            <a:prstGeom prst="rect">
              <a:avLst/>
            </a:prstGeom>
            <a:solidFill>
              <a:schemeClr val="bg2">
                <a:lumMod val="7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Singularity</a:t>
              </a:r>
            </a:p>
          </p:txBody>
        </p:sp>
      </p:grpSp>
      <p:grpSp>
        <p:nvGrpSpPr>
          <p:cNvPr id="77855" name="Group 65">
            <a:extLst>
              <a:ext uri="{FF2B5EF4-FFF2-40B4-BE49-F238E27FC236}">
                <a16:creationId xmlns:a16="http://schemas.microsoft.com/office/drawing/2014/main" id="{AFB2EF94-F46E-494C-AB4D-FDCF09300918}"/>
              </a:ext>
            </a:extLst>
          </p:cNvPr>
          <p:cNvGrpSpPr>
            <a:grpSpLocks/>
          </p:cNvGrpSpPr>
          <p:nvPr/>
        </p:nvGrpSpPr>
        <p:grpSpPr bwMode="auto">
          <a:xfrm>
            <a:off x="5408613" y="2909888"/>
            <a:ext cx="946150" cy="866775"/>
            <a:chOff x="12679192" y="7076825"/>
            <a:chExt cx="2080710" cy="1903744"/>
          </a:xfrm>
        </p:grpSpPr>
        <p:sp>
          <p:nvSpPr>
            <p:cNvPr id="37" name="Rectangle 36">
              <a:extLst>
                <a:ext uri="{FF2B5EF4-FFF2-40B4-BE49-F238E27FC236}">
                  <a16:creationId xmlns:a16="http://schemas.microsoft.com/office/drawing/2014/main" id="{4A8DE5C1-E7BF-BC43-8A83-2E31F20CD618}"/>
                </a:ext>
              </a:extLst>
            </p:cNvPr>
            <p:cNvSpPr>
              <a:spLocks noChangeArrowheads="1"/>
            </p:cNvSpPr>
            <p:nvPr/>
          </p:nvSpPr>
          <p:spPr bwMode="auto">
            <a:xfrm>
              <a:off x="12682682" y="7076825"/>
              <a:ext cx="2063255" cy="1356329"/>
            </a:xfrm>
            <a:prstGeom prst="rect">
              <a:avLst/>
            </a:prstGeom>
            <a:solidFill>
              <a:schemeClr val="tx1"/>
            </a:solidFill>
            <a:ln w="9525">
              <a:solidFill>
                <a:schemeClr val="tx1"/>
              </a:solidFill>
              <a:miter lim="800000"/>
              <a:headEnd/>
              <a:tailEnd/>
            </a:ln>
            <a:effectLst/>
            <a:extLst>
              <a:ext uri="{AF507438-7753-43e0-B8FC-AC1667EBCBE1}"/>
            </a:extLst>
          </p:spPr>
          <p:txBody>
            <a:bodyPr wrap="none" anchor="ctr"/>
            <a:lstStyle/>
            <a:p>
              <a:pPr algn="ctr">
                <a:defRPr/>
              </a:pPr>
              <a:r>
                <a:rPr lang="en-US" sz="910" b="1" dirty="0">
                  <a:solidFill>
                    <a:schemeClr val="bg1"/>
                  </a:solidFill>
                  <a:latin typeface="Arial" charset="0"/>
                  <a:ea typeface="ＭＳ Ｐゴシック" charset="-128"/>
                </a:rPr>
                <a:t>Compute</a:t>
              </a:r>
            </a:p>
            <a:p>
              <a:pPr algn="ctr">
                <a:defRPr/>
              </a:pPr>
              <a:r>
                <a:rPr lang="en-US" sz="910" b="1" dirty="0">
                  <a:solidFill>
                    <a:schemeClr val="bg1"/>
                  </a:solidFill>
                  <a:latin typeface="Arial" charset="0"/>
                  <a:ea typeface="ＭＳ Ｐゴシック" charset="-128"/>
                </a:rPr>
                <a:t>container</a:t>
              </a:r>
            </a:p>
          </p:txBody>
        </p:sp>
        <p:grpSp>
          <p:nvGrpSpPr>
            <p:cNvPr id="77895" name="Group 53">
              <a:extLst>
                <a:ext uri="{FF2B5EF4-FFF2-40B4-BE49-F238E27FC236}">
                  <a16:creationId xmlns:a16="http://schemas.microsoft.com/office/drawing/2014/main" id="{279D516A-B613-9C46-AF71-286089C49AC1}"/>
                </a:ext>
              </a:extLst>
            </p:cNvPr>
            <p:cNvGrpSpPr>
              <a:grpSpLocks/>
            </p:cNvGrpSpPr>
            <p:nvPr/>
          </p:nvGrpSpPr>
          <p:grpSpPr bwMode="auto">
            <a:xfrm>
              <a:off x="12679192" y="8453363"/>
              <a:ext cx="2080710" cy="527206"/>
              <a:chOff x="5699966" y="8432034"/>
              <a:chExt cx="2080710" cy="527206"/>
            </a:xfrm>
          </p:grpSpPr>
          <p:sp>
            <p:nvSpPr>
              <p:cNvPr id="55" name="Rectangle 54">
                <a:extLst>
                  <a:ext uri="{FF2B5EF4-FFF2-40B4-BE49-F238E27FC236}">
                    <a16:creationId xmlns:a16="http://schemas.microsoft.com/office/drawing/2014/main" id="{602A9511-AC0B-8446-A539-835BED096412}"/>
                  </a:ext>
                </a:extLst>
              </p:cNvPr>
              <p:cNvSpPr>
                <a:spLocks noChangeArrowheads="1"/>
              </p:cNvSpPr>
              <p:nvPr/>
            </p:nvSpPr>
            <p:spPr bwMode="auto">
              <a:xfrm>
                <a:off x="5699966" y="8432746"/>
                <a:ext cx="994969" cy="519521"/>
              </a:xfrm>
              <a:prstGeom prst="rect">
                <a:avLst/>
              </a:prstGeom>
              <a:solidFill>
                <a:srgbClr val="008000"/>
              </a:solidFill>
              <a:ln w="9525">
                <a:solidFill>
                  <a:schemeClr val="tx1"/>
                </a:solidFill>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Docker</a:t>
                </a:r>
              </a:p>
            </p:txBody>
          </p:sp>
          <p:sp>
            <p:nvSpPr>
              <p:cNvPr id="56" name="Rectangle 55">
                <a:extLst>
                  <a:ext uri="{FF2B5EF4-FFF2-40B4-BE49-F238E27FC236}">
                    <a16:creationId xmlns:a16="http://schemas.microsoft.com/office/drawing/2014/main" id="{DA591065-342D-3A44-89A2-C082E1706CAC}"/>
                  </a:ext>
                </a:extLst>
              </p:cNvPr>
              <p:cNvSpPr>
                <a:spLocks noChangeArrowheads="1"/>
              </p:cNvSpPr>
              <p:nvPr/>
            </p:nvSpPr>
            <p:spPr bwMode="auto">
              <a:xfrm>
                <a:off x="6694935" y="8439719"/>
                <a:ext cx="1085741" cy="519521"/>
              </a:xfrm>
              <a:prstGeom prst="rect">
                <a:avLst/>
              </a:prstGeom>
              <a:solidFill>
                <a:schemeClr val="bg2">
                  <a:lumMod val="75000"/>
                </a:schemeClr>
              </a:solidFill>
              <a:ln w="9525">
                <a:solidFill>
                  <a:schemeClr val="tx1"/>
                </a:solidFill>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Singularity</a:t>
                </a:r>
              </a:p>
            </p:txBody>
          </p:sp>
        </p:grpSp>
      </p:grpSp>
      <p:cxnSp>
        <p:nvCxnSpPr>
          <p:cNvPr id="61" name="Elbow Connector 60">
            <a:extLst>
              <a:ext uri="{FF2B5EF4-FFF2-40B4-BE49-F238E27FC236}">
                <a16:creationId xmlns:a16="http://schemas.microsoft.com/office/drawing/2014/main" id="{EDC4654F-0474-5E43-B7E8-8E888B30C823}"/>
              </a:ext>
            </a:extLst>
          </p:cNvPr>
          <p:cNvCxnSpPr>
            <a:stCxn id="36" idx="2"/>
            <a:endCxn id="8" idx="2"/>
          </p:cNvCxnSpPr>
          <p:nvPr/>
        </p:nvCxnSpPr>
        <p:spPr>
          <a:xfrm rot="16200000" flipH="1">
            <a:off x="382588" y="1744663"/>
            <a:ext cx="3840162" cy="3541712"/>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B1A976E-0A65-D842-B640-7FAF61F2EB0B}"/>
              </a:ext>
            </a:extLst>
          </p:cNvPr>
          <p:cNvCxnSpPr>
            <a:stCxn id="36" idx="3"/>
            <a:endCxn id="77849" idx="1"/>
          </p:cNvCxnSpPr>
          <p:nvPr/>
        </p:nvCxnSpPr>
        <p:spPr>
          <a:xfrm>
            <a:off x="979488" y="1217613"/>
            <a:ext cx="2455862" cy="127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 Box 25">
            <a:extLst>
              <a:ext uri="{FF2B5EF4-FFF2-40B4-BE49-F238E27FC236}">
                <a16:creationId xmlns:a16="http://schemas.microsoft.com/office/drawing/2014/main" id="{1650DF75-C28A-1246-B2ED-F0FA39C13DE3}"/>
              </a:ext>
            </a:extLst>
          </p:cNvPr>
          <p:cNvSpPr txBox="1">
            <a:spLocks noChangeArrowheads="1"/>
          </p:cNvSpPr>
          <p:nvPr/>
        </p:nvSpPr>
        <p:spPr bwMode="auto">
          <a:xfrm>
            <a:off x="1700213" y="903288"/>
            <a:ext cx="1462087" cy="315912"/>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sz="1455">
                <a:latin typeface="Arial" charset="0"/>
                <a:ea typeface="ＭＳ Ｐゴシック" charset="-128"/>
              </a:rPr>
              <a:t>Reference </a:t>
            </a:r>
            <a:r>
              <a:rPr lang="en-US" sz="1455" dirty="0">
                <a:latin typeface="Arial" charset="0"/>
                <a:ea typeface="ＭＳ Ｐゴシック" charset="-128"/>
              </a:rPr>
              <a:t>data</a:t>
            </a:r>
          </a:p>
        </p:txBody>
      </p:sp>
      <p:grpSp>
        <p:nvGrpSpPr>
          <p:cNvPr id="72" name="Group 71">
            <a:extLst>
              <a:ext uri="{FF2B5EF4-FFF2-40B4-BE49-F238E27FC236}">
                <a16:creationId xmlns:a16="http://schemas.microsoft.com/office/drawing/2014/main" id="{3360FB40-3170-AC49-A94B-0633CE7B47E3}"/>
              </a:ext>
            </a:extLst>
          </p:cNvPr>
          <p:cNvGrpSpPr/>
          <p:nvPr/>
        </p:nvGrpSpPr>
        <p:grpSpPr>
          <a:xfrm>
            <a:off x="7733198" y="2907096"/>
            <a:ext cx="946375" cy="865885"/>
            <a:chOff x="12679192" y="7076825"/>
            <a:chExt cx="2080710" cy="1903744"/>
          </a:xfrm>
          <a:solidFill>
            <a:srgbClr val="000000">
              <a:alpha val="50196"/>
            </a:srgbClr>
          </a:solidFill>
        </p:grpSpPr>
        <p:sp>
          <p:nvSpPr>
            <p:cNvPr id="73" name="Rectangle 72">
              <a:extLst>
                <a:ext uri="{FF2B5EF4-FFF2-40B4-BE49-F238E27FC236}">
                  <a16:creationId xmlns:a16="http://schemas.microsoft.com/office/drawing/2014/main" id="{DC6FE946-23D8-3A45-A570-8CFB046845A7}"/>
                </a:ext>
              </a:extLst>
            </p:cNvPr>
            <p:cNvSpPr>
              <a:spLocks noChangeArrowheads="1"/>
            </p:cNvSpPr>
            <p:nvPr/>
          </p:nvSpPr>
          <p:spPr bwMode="auto">
            <a:xfrm>
              <a:off x="12683861" y="7076825"/>
              <a:ext cx="2063599" cy="1355210"/>
            </a:xfrm>
            <a:prstGeom prst="rect">
              <a:avLst/>
            </a:prstGeom>
            <a:solidFill>
              <a:srgbClr val="000000">
                <a:alpha val="23137"/>
              </a:srgbClr>
            </a:solidFill>
            <a:ln w="28575">
              <a:solidFill>
                <a:schemeClr val="tx1"/>
              </a:solidFill>
              <a:prstDash val="dash"/>
              <a:miter lim="800000"/>
              <a:headEnd/>
              <a:tailEnd/>
            </a:ln>
            <a:effectLst/>
            <a:extLst>
              <a:ext uri="{AF507438-7753-43e0-B8FC-AC1667EBCBE1}"/>
            </a:extLst>
          </p:spPr>
          <p:txBody>
            <a:bodyPr wrap="none" anchor="ctr"/>
            <a:lstStyle/>
            <a:p>
              <a:pPr algn="ctr">
                <a:defRPr/>
              </a:pPr>
              <a:r>
                <a:rPr lang="en-US" sz="910" b="1" dirty="0">
                  <a:solidFill>
                    <a:schemeClr val="bg1"/>
                  </a:solidFill>
                  <a:latin typeface="Arial" charset="0"/>
                  <a:ea typeface="ＭＳ Ｐゴシック" charset="-128"/>
                </a:rPr>
                <a:t>Compute</a:t>
              </a:r>
            </a:p>
            <a:p>
              <a:pPr algn="ctr">
                <a:defRPr/>
              </a:pPr>
              <a:r>
                <a:rPr lang="en-US" sz="910" b="1" dirty="0">
                  <a:solidFill>
                    <a:schemeClr val="bg1"/>
                  </a:solidFill>
                  <a:latin typeface="Arial" charset="0"/>
                  <a:ea typeface="ＭＳ Ｐゴシック" charset="-128"/>
                </a:rPr>
                <a:t>container</a:t>
              </a:r>
            </a:p>
          </p:txBody>
        </p:sp>
        <p:grpSp>
          <p:nvGrpSpPr>
            <p:cNvPr id="74" name="Group 73">
              <a:extLst>
                <a:ext uri="{FF2B5EF4-FFF2-40B4-BE49-F238E27FC236}">
                  <a16:creationId xmlns:a16="http://schemas.microsoft.com/office/drawing/2014/main" id="{80C57A4A-A871-5145-940F-95AEC96D1EDE}"/>
                </a:ext>
              </a:extLst>
            </p:cNvPr>
            <p:cNvGrpSpPr/>
            <p:nvPr/>
          </p:nvGrpSpPr>
          <p:grpSpPr>
            <a:xfrm>
              <a:off x="12679192" y="8453363"/>
              <a:ext cx="2080710" cy="527206"/>
              <a:chOff x="5699966" y="8432034"/>
              <a:chExt cx="2080710" cy="527206"/>
            </a:xfrm>
            <a:grpFill/>
          </p:grpSpPr>
          <p:sp>
            <p:nvSpPr>
              <p:cNvPr id="75" name="Rectangle 74">
                <a:extLst>
                  <a:ext uri="{FF2B5EF4-FFF2-40B4-BE49-F238E27FC236}">
                    <a16:creationId xmlns:a16="http://schemas.microsoft.com/office/drawing/2014/main" id="{41F0E182-BB69-1E4A-90B4-79B4B519AA69}"/>
                  </a:ext>
                </a:extLst>
              </p:cNvPr>
              <p:cNvSpPr>
                <a:spLocks noChangeArrowheads="1"/>
              </p:cNvSpPr>
              <p:nvPr/>
            </p:nvSpPr>
            <p:spPr bwMode="auto">
              <a:xfrm>
                <a:off x="5699966" y="8432034"/>
                <a:ext cx="994137" cy="521234"/>
              </a:xfrm>
              <a:prstGeom prst="rect">
                <a:avLst/>
              </a:prstGeom>
              <a:solidFill>
                <a:srgbClr val="00B050">
                  <a:alpha val="23137"/>
                </a:srgbClr>
              </a:solidFill>
              <a:ln w="28575">
                <a:solidFill>
                  <a:schemeClr val="tx1"/>
                </a:solidFill>
                <a:prstDash val="dash"/>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Docker</a:t>
                </a:r>
              </a:p>
            </p:txBody>
          </p:sp>
          <p:sp>
            <p:nvSpPr>
              <p:cNvPr id="76" name="Rectangle 75">
                <a:extLst>
                  <a:ext uri="{FF2B5EF4-FFF2-40B4-BE49-F238E27FC236}">
                    <a16:creationId xmlns:a16="http://schemas.microsoft.com/office/drawing/2014/main" id="{EEE198F1-C13F-4C4D-9CFE-A35E36CF91EE}"/>
                  </a:ext>
                </a:extLst>
              </p:cNvPr>
              <p:cNvSpPr>
                <a:spLocks noChangeArrowheads="1"/>
              </p:cNvSpPr>
              <p:nvPr/>
            </p:nvSpPr>
            <p:spPr bwMode="auto">
              <a:xfrm>
                <a:off x="6694103" y="8438006"/>
                <a:ext cx="1086573" cy="521234"/>
              </a:xfrm>
              <a:prstGeom prst="rect">
                <a:avLst/>
              </a:prstGeom>
              <a:solidFill>
                <a:srgbClr val="0070C0">
                  <a:alpha val="23137"/>
                </a:srgbClr>
              </a:solidFill>
              <a:ln w="28575">
                <a:solidFill>
                  <a:schemeClr val="tx1"/>
                </a:solidFill>
                <a:prstDash val="dash"/>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Singularity</a:t>
                </a:r>
              </a:p>
            </p:txBody>
          </p:sp>
        </p:grpSp>
      </p:grpSp>
      <p:cxnSp>
        <p:nvCxnSpPr>
          <p:cNvPr id="77860" name="AutoShape 33">
            <a:extLst>
              <a:ext uri="{FF2B5EF4-FFF2-40B4-BE49-F238E27FC236}">
                <a16:creationId xmlns:a16="http://schemas.microsoft.com/office/drawing/2014/main" id="{73C45C21-891B-604B-AEB6-B05DBAA44447}"/>
              </a:ext>
            </a:extLst>
          </p:cNvPr>
          <p:cNvCxnSpPr>
            <a:cxnSpLocks noChangeShapeType="1"/>
            <a:stCxn id="33" idx="2"/>
          </p:cNvCxnSpPr>
          <p:nvPr/>
        </p:nvCxnSpPr>
        <p:spPr bwMode="auto">
          <a:xfrm rot="16200000" flipH="1">
            <a:off x="5395912" y="1276351"/>
            <a:ext cx="269875" cy="2990850"/>
          </a:xfrm>
          <a:prstGeom prst="bentConnector3">
            <a:avLst>
              <a:gd name="adj1" fmla="val 50000"/>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cxnSp>
      <p:cxnSp>
        <p:nvCxnSpPr>
          <p:cNvPr id="77861" name="AutoShape 33">
            <a:extLst>
              <a:ext uri="{FF2B5EF4-FFF2-40B4-BE49-F238E27FC236}">
                <a16:creationId xmlns:a16="http://schemas.microsoft.com/office/drawing/2014/main" id="{8EC8121A-8BE0-6647-BFF1-81FBAE2655CE}"/>
              </a:ext>
            </a:extLst>
          </p:cNvPr>
          <p:cNvCxnSpPr>
            <a:cxnSpLocks noChangeShapeType="1"/>
            <a:stCxn id="33" idx="2"/>
          </p:cNvCxnSpPr>
          <p:nvPr/>
        </p:nvCxnSpPr>
        <p:spPr bwMode="auto">
          <a:xfrm rot="16200000" flipH="1">
            <a:off x="5984875" y="687388"/>
            <a:ext cx="269875" cy="4168775"/>
          </a:xfrm>
          <a:prstGeom prst="bentConnector3">
            <a:avLst>
              <a:gd name="adj1" fmla="val 50000"/>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cxnSp>
      <p:cxnSp>
        <p:nvCxnSpPr>
          <p:cNvPr id="77862" name="AutoShape 20">
            <a:extLst>
              <a:ext uri="{FF2B5EF4-FFF2-40B4-BE49-F238E27FC236}">
                <a16:creationId xmlns:a16="http://schemas.microsoft.com/office/drawing/2014/main" id="{3281E65C-85B8-124C-A767-A7A0D9F6901E}"/>
              </a:ext>
            </a:extLst>
          </p:cNvPr>
          <p:cNvCxnSpPr>
            <a:cxnSpLocks noChangeShapeType="1"/>
            <a:endCxn id="8" idx="1"/>
          </p:cNvCxnSpPr>
          <p:nvPr/>
        </p:nvCxnSpPr>
        <p:spPr bwMode="auto">
          <a:xfrm rot="5400000">
            <a:off x="5205413" y="3149600"/>
            <a:ext cx="1423987" cy="2671763"/>
          </a:xfrm>
          <a:prstGeom prst="bentConnector3">
            <a:avLst>
              <a:gd name="adj1" fmla="val 50000"/>
            </a:avLst>
          </a:prstGeom>
          <a:noFill/>
          <a:ln w="38100">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grpSp>
        <p:nvGrpSpPr>
          <p:cNvPr id="67" name="Group 66">
            <a:extLst>
              <a:ext uri="{FF2B5EF4-FFF2-40B4-BE49-F238E27FC236}">
                <a16:creationId xmlns:a16="http://schemas.microsoft.com/office/drawing/2014/main" id="{1C5465C1-EA80-BB4A-85F6-0A139112CB6C}"/>
              </a:ext>
            </a:extLst>
          </p:cNvPr>
          <p:cNvGrpSpPr/>
          <p:nvPr/>
        </p:nvGrpSpPr>
        <p:grpSpPr>
          <a:xfrm>
            <a:off x="6554141" y="2907096"/>
            <a:ext cx="946375" cy="865885"/>
            <a:chOff x="12679192" y="7076825"/>
            <a:chExt cx="2080710" cy="1903744"/>
          </a:xfrm>
          <a:solidFill>
            <a:srgbClr val="000000">
              <a:alpha val="50196"/>
            </a:srgbClr>
          </a:solidFill>
        </p:grpSpPr>
        <p:sp>
          <p:nvSpPr>
            <p:cNvPr id="68" name="Rectangle 67">
              <a:extLst>
                <a:ext uri="{FF2B5EF4-FFF2-40B4-BE49-F238E27FC236}">
                  <a16:creationId xmlns:a16="http://schemas.microsoft.com/office/drawing/2014/main" id="{0875C650-2EA1-4647-BE28-268C36403A6C}"/>
                </a:ext>
              </a:extLst>
            </p:cNvPr>
            <p:cNvSpPr>
              <a:spLocks noChangeArrowheads="1"/>
            </p:cNvSpPr>
            <p:nvPr/>
          </p:nvSpPr>
          <p:spPr bwMode="auto">
            <a:xfrm>
              <a:off x="12683861" y="7076825"/>
              <a:ext cx="2063599" cy="1355210"/>
            </a:xfrm>
            <a:prstGeom prst="rect">
              <a:avLst/>
            </a:prstGeom>
            <a:solidFill>
              <a:srgbClr val="000000">
                <a:alpha val="23137"/>
              </a:srgbClr>
            </a:solidFill>
            <a:ln w="28575">
              <a:solidFill>
                <a:schemeClr val="tx1"/>
              </a:solidFill>
              <a:prstDash val="dash"/>
              <a:miter lim="800000"/>
              <a:headEnd/>
              <a:tailEnd/>
            </a:ln>
            <a:effectLst/>
            <a:extLst>
              <a:ext uri="{AF507438-7753-43e0-B8FC-AC1667EBCBE1}"/>
            </a:extLst>
          </p:spPr>
          <p:txBody>
            <a:bodyPr wrap="none" anchor="ctr"/>
            <a:lstStyle/>
            <a:p>
              <a:pPr algn="ctr">
                <a:defRPr/>
              </a:pPr>
              <a:r>
                <a:rPr lang="en-US" sz="910" b="1" dirty="0">
                  <a:solidFill>
                    <a:schemeClr val="bg1"/>
                  </a:solidFill>
                  <a:latin typeface="Arial" charset="0"/>
                  <a:ea typeface="ＭＳ Ｐゴシック" charset="-128"/>
                </a:rPr>
                <a:t>Compute</a:t>
              </a:r>
            </a:p>
            <a:p>
              <a:pPr algn="ctr">
                <a:defRPr/>
              </a:pPr>
              <a:r>
                <a:rPr lang="en-US" sz="910" b="1" dirty="0">
                  <a:solidFill>
                    <a:schemeClr val="bg1"/>
                  </a:solidFill>
                  <a:latin typeface="Arial" charset="0"/>
                  <a:ea typeface="ＭＳ Ｐゴシック" charset="-128"/>
                </a:rPr>
                <a:t>container</a:t>
              </a:r>
            </a:p>
          </p:txBody>
        </p:sp>
        <p:grpSp>
          <p:nvGrpSpPr>
            <p:cNvPr id="69" name="Group 68">
              <a:extLst>
                <a:ext uri="{FF2B5EF4-FFF2-40B4-BE49-F238E27FC236}">
                  <a16:creationId xmlns:a16="http://schemas.microsoft.com/office/drawing/2014/main" id="{DA5A03EF-D09E-CA42-BE2E-83AA00906CDF}"/>
                </a:ext>
              </a:extLst>
            </p:cNvPr>
            <p:cNvGrpSpPr/>
            <p:nvPr/>
          </p:nvGrpSpPr>
          <p:grpSpPr>
            <a:xfrm>
              <a:off x="12679192" y="8453363"/>
              <a:ext cx="2080710" cy="527206"/>
              <a:chOff x="5699966" y="8432034"/>
              <a:chExt cx="2080710" cy="527206"/>
            </a:xfrm>
            <a:grpFill/>
          </p:grpSpPr>
          <p:sp>
            <p:nvSpPr>
              <p:cNvPr id="71" name="Rectangle 70">
                <a:extLst>
                  <a:ext uri="{FF2B5EF4-FFF2-40B4-BE49-F238E27FC236}">
                    <a16:creationId xmlns:a16="http://schemas.microsoft.com/office/drawing/2014/main" id="{E30C9C7C-147F-A143-A671-A21030D7BCE7}"/>
                  </a:ext>
                </a:extLst>
              </p:cNvPr>
              <p:cNvSpPr>
                <a:spLocks noChangeArrowheads="1"/>
              </p:cNvSpPr>
              <p:nvPr/>
            </p:nvSpPr>
            <p:spPr bwMode="auto">
              <a:xfrm>
                <a:off x="6694103" y="8438006"/>
                <a:ext cx="1086573" cy="521234"/>
              </a:xfrm>
              <a:prstGeom prst="rect">
                <a:avLst/>
              </a:prstGeom>
              <a:solidFill>
                <a:srgbClr val="0070C0">
                  <a:alpha val="23137"/>
                </a:srgbClr>
              </a:solidFill>
              <a:ln w="28575">
                <a:solidFill>
                  <a:schemeClr val="tx1"/>
                </a:solidFill>
                <a:prstDash val="dash"/>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Singularity</a:t>
                </a:r>
              </a:p>
            </p:txBody>
          </p:sp>
          <p:sp>
            <p:nvSpPr>
              <p:cNvPr id="70" name="Rectangle 69">
                <a:extLst>
                  <a:ext uri="{FF2B5EF4-FFF2-40B4-BE49-F238E27FC236}">
                    <a16:creationId xmlns:a16="http://schemas.microsoft.com/office/drawing/2014/main" id="{B0CF8AD3-AD70-1C4E-8C06-5F2B46A97A35}"/>
                  </a:ext>
                </a:extLst>
              </p:cNvPr>
              <p:cNvSpPr>
                <a:spLocks noChangeArrowheads="1"/>
              </p:cNvSpPr>
              <p:nvPr/>
            </p:nvSpPr>
            <p:spPr bwMode="auto">
              <a:xfrm>
                <a:off x="5699966" y="8432034"/>
                <a:ext cx="994137" cy="521234"/>
              </a:xfrm>
              <a:prstGeom prst="rect">
                <a:avLst/>
              </a:prstGeom>
              <a:solidFill>
                <a:srgbClr val="00B050">
                  <a:alpha val="23137"/>
                </a:srgbClr>
              </a:solidFill>
              <a:ln w="28575">
                <a:solidFill>
                  <a:schemeClr val="tx1"/>
                </a:solidFill>
                <a:prstDash val="dash"/>
                <a:miter lim="800000"/>
                <a:headEnd/>
                <a:tailEnd/>
              </a:ln>
              <a:effectLst/>
              <a:extLst>
                <a:ext uri="{AF507438-7753-43e0-B8FC-AC1667EBCBE1}"/>
              </a:extLst>
            </p:spPr>
            <p:txBody>
              <a:bodyPr wrap="none" anchor="ctr"/>
              <a:lstStyle/>
              <a:p>
                <a:pPr algn="ctr">
                  <a:defRPr/>
                </a:pPr>
                <a:r>
                  <a:rPr lang="en-US" sz="728" dirty="0">
                    <a:solidFill>
                      <a:schemeClr val="bg1"/>
                    </a:solidFill>
                    <a:latin typeface="Arial" charset="0"/>
                    <a:ea typeface="ＭＳ Ｐゴシック" charset="-128"/>
                  </a:rPr>
                  <a:t>Docker</a:t>
                </a:r>
              </a:p>
            </p:txBody>
          </p:sp>
        </p:grpSp>
      </p:grpSp>
      <p:cxnSp>
        <p:nvCxnSpPr>
          <p:cNvPr id="77864" name="AutoShape 20">
            <a:extLst>
              <a:ext uri="{FF2B5EF4-FFF2-40B4-BE49-F238E27FC236}">
                <a16:creationId xmlns:a16="http://schemas.microsoft.com/office/drawing/2014/main" id="{575DC4AD-E336-1B42-95CD-5E059C3E9709}"/>
              </a:ext>
            </a:extLst>
          </p:cNvPr>
          <p:cNvCxnSpPr>
            <a:cxnSpLocks noChangeShapeType="1"/>
            <a:endCxn id="8" idx="1"/>
          </p:cNvCxnSpPr>
          <p:nvPr/>
        </p:nvCxnSpPr>
        <p:spPr bwMode="auto">
          <a:xfrm rot="5400000">
            <a:off x="5795169" y="2559844"/>
            <a:ext cx="1423987" cy="3851275"/>
          </a:xfrm>
          <a:prstGeom prst="bentConnector3">
            <a:avLst>
              <a:gd name="adj1" fmla="val 50000"/>
            </a:avLst>
          </a:prstGeom>
          <a:noFill/>
          <a:ln w="38100">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104" name="Rectangle 23">
            <a:extLst>
              <a:ext uri="{FF2B5EF4-FFF2-40B4-BE49-F238E27FC236}">
                <a16:creationId xmlns:a16="http://schemas.microsoft.com/office/drawing/2014/main" id="{C15FC5D8-7150-A241-952D-692DB503FE24}"/>
              </a:ext>
            </a:extLst>
          </p:cNvPr>
          <p:cNvSpPr>
            <a:spLocks noChangeArrowheads="1"/>
          </p:cNvSpPr>
          <p:nvPr/>
        </p:nvSpPr>
        <p:spPr bwMode="auto">
          <a:xfrm>
            <a:off x="1473200" y="5753100"/>
            <a:ext cx="1006475" cy="500063"/>
          </a:xfrm>
          <a:prstGeom prst="rect">
            <a:avLst/>
          </a:prstGeom>
          <a:solidFill>
            <a:schemeClr val="bg2"/>
          </a:solidFill>
          <a:ln w="9525">
            <a:solidFill>
              <a:schemeClr val="tx1"/>
            </a:solidFill>
            <a:miter lim="800000"/>
            <a:headEnd/>
            <a:tailEnd/>
          </a:ln>
          <a:effectLst/>
          <a:extLst>
            <a:ext uri="{AF507438-7753-43e0-B8FC-AC1667EBCBE1}"/>
          </a:extLst>
        </p:spPr>
        <p:txBody>
          <a:bodyPr wrap="none" anchor="ctr"/>
          <a:lstStyle/>
          <a:p>
            <a:pPr algn="ctr">
              <a:defRPr/>
            </a:pPr>
            <a:r>
              <a:rPr lang="en-US" sz="968" b="1" dirty="0">
                <a:latin typeface="Arial" charset="0"/>
                <a:ea typeface="ＭＳ Ｐゴシック" charset="-128"/>
              </a:rPr>
              <a:t>Local</a:t>
            </a:r>
          </a:p>
          <a:p>
            <a:pPr algn="ctr">
              <a:defRPr/>
            </a:pPr>
            <a:r>
              <a:rPr lang="en-US" sz="968" b="1" dirty="0">
                <a:latin typeface="Arial" charset="0"/>
                <a:ea typeface="ＭＳ Ｐゴシック" charset="-128"/>
              </a:rPr>
              <a:t>Docker Registry</a:t>
            </a:r>
          </a:p>
        </p:txBody>
      </p:sp>
      <p:sp>
        <p:nvSpPr>
          <p:cNvPr id="105" name="AutoShape 4">
            <a:extLst>
              <a:ext uri="{FF2B5EF4-FFF2-40B4-BE49-F238E27FC236}">
                <a16:creationId xmlns:a16="http://schemas.microsoft.com/office/drawing/2014/main" id="{A4345712-8370-AA42-BFAE-001BCF82130D}"/>
              </a:ext>
            </a:extLst>
          </p:cNvPr>
          <p:cNvSpPr>
            <a:spLocks noChangeArrowheads="1"/>
          </p:cNvSpPr>
          <p:nvPr/>
        </p:nvSpPr>
        <p:spPr bwMode="auto">
          <a:xfrm>
            <a:off x="5168900" y="5207000"/>
            <a:ext cx="936625" cy="474663"/>
          </a:xfrm>
          <a:prstGeom prst="can">
            <a:avLst>
              <a:gd name="adj" fmla="val 25000"/>
            </a:avLst>
          </a:prstGeom>
          <a:solidFill>
            <a:schemeClr val="accent1"/>
          </a:solidFill>
          <a:ln w="9525">
            <a:solidFill>
              <a:schemeClr val="tx1"/>
            </a:solidFill>
            <a:round/>
            <a:headEnd/>
            <a:tailEnd/>
          </a:ln>
          <a:effectLst/>
          <a:extLst>
            <a:ext uri="{AF507438-7753-43e0-B8FC-AC1667EBCBE1}"/>
          </a:extLst>
        </p:spPr>
        <p:txBody>
          <a:bodyPr wrap="none" anchor="ctr"/>
          <a:lstStyle/>
          <a:p>
            <a:pPr algn="ctr">
              <a:defRPr/>
            </a:pPr>
            <a:r>
              <a:rPr lang="en-US" sz="910" b="1" dirty="0">
                <a:solidFill>
                  <a:schemeClr val="bg1"/>
                </a:solidFill>
                <a:latin typeface="Arial" charset="0"/>
                <a:ea typeface="ＭＳ Ｐゴシック" charset="-128"/>
              </a:rPr>
              <a:t>Docker Repo</a:t>
            </a:r>
          </a:p>
        </p:txBody>
      </p:sp>
      <p:cxnSp>
        <p:nvCxnSpPr>
          <p:cNvPr id="77867" name="AutoShape 20">
            <a:extLst>
              <a:ext uri="{FF2B5EF4-FFF2-40B4-BE49-F238E27FC236}">
                <a16:creationId xmlns:a16="http://schemas.microsoft.com/office/drawing/2014/main" id="{288FD7E5-2DBE-B843-A04B-1B72716A8C2E}"/>
              </a:ext>
            </a:extLst>
          </p:cNvPr>
          <p:cNvCxnSpPr>
            <a:cxnSpLocks noChangeShapeType="1"/>
            <a:endCxn id="105" idx="1"/>
          </p:cNvCxnSpPr>
          <p:nvPr/>
        </p:nvCxnSpPr>
        <p:spPr bwMode="auto">
          <a:xfrm rot="5400000">
            <a:off x="6080125" y="3327401"/>
            <a:ext cx="1436687" cy="2322512"/>
          </a:xfrm>
          <a:prstGeom prst="bentConnector3">
            <a:avLst>
              <a:gd name="adj1" fmla="val 50000"/>
            </a:avLst>
          </a:prstGeom>
          <a:noFill/>
          <a:ln w="38100">
            <a:solidFill>
              <a:srgbClr val="0070C0"/>
            </a:solidFill>
            <a:prstDash val="dash"/>
            <a:miter lim="800000"/>
            <a:headEnd/>
            <a:tailEnd type="triangle" w="med" len="med"/>
          </a:ln>
          <a:extLst>
            <a:ext uri="{909E8E84-426E-40DD-AFC4-6F175D3DCCD1}">
              <a14:hiddenFill xmlns:a14="http://schemas.microsoft.com/office/drawing/2010/main">
                <a:noFill/>
              </a14:hiddenFill>
            </a:ext>
          </a:extLst>
        </p:spPr>
      </p:cxnSp>
      <p:cxnSp>
        <p:nvCxnSpPr>
          <p:cNvPr id="77868" name="AutoShape 20">
            <a:extLst>
              <a:ext uri="{FF2B5EF4-FFF2-40B4-BE49-F238E27FC236}">
                <a16:creationId xmlns:a16="http://schemas.microsoft.com/office/drawing/2014/main" id="{AEA5C0D0-F2D4-5F49-8667-C123185E3647}"/>
              </a:ext>
            </a:extLst>
          </p:cNvPr>
          <p:cNvCxnSpPr>
            <a:cxnSpLocks noChangeShapeType="1"/>
            <a:endCxn id="105" idx="1"/>
          </p:cNvCxnSpPr>
          <p:nvPr/>
        </p:nvCxnSpPr>
        <p:spPr bwMode="auto">
          <a:xfrm rot="5400000">
            <a:off x="5490369" y="3917157"/>
            <a:ext cx="1436687" cy="1143000"/>
          </a:xfrm>
          <a:prstGeom prst="bentConnector3">
            <a:avLst>
              <a:gd name="adj1" fmla="val 50000"/>
            </a:avLst>
          </a:prstGeom>
          <a:noFill/>
          <a:ln w="38100">
            <a:solidFill>
              <a:srgbClr val="0070C0"/>
            </a:solidFill>
            <a:prstDash val="dash"/>
            <a:miter lim="800000"/>
            <a:headEnd/>
            <a:tailEnd type="triangle" w="med" len="med"/>
          </a:ln>
          <a:extLst>
            <a:ext uri="{909E8E84-426E-40DD-AFC4-6F175D3DCCD1}">
              <a14:hiddenFill xmlns:a14="http://schemas.microsoft.com/office/drawing/2010/main">
                <a:noFill/>
              </a14:hiddenFill>
            </a:ext>
          </a:extLst>
        </p:spPr>
      </p:cxnSp>
      <p:cxnSp>
        <p:nvCxnSpPr>
          <p:cNvPr id="77869" name="AutoShape 20">
            <a:extLst>
              <a:ext uri="{FF2B5EF4-FFF2-40B4-BE49-F238E27FC236}">
                <a16:creationId xmlns:a16="http://schemas.microsoft.com/office/drawing/2014/main" id="{3F95E800-B473-DC4B-ABF4-CCC7F8860E81}"/>
              </a:ext>
            </a:extLst>
          </p:cNvPr>
          <p:cNvCxnSpPr>
            <a:cxnSpLocks noChangeShapeType="1"/>
            <a:stCxn id="55" idx="2"/>
            <a:endCxn id="105" idx="1"/>
          </p:cNvCxnSpPr>
          <p:nvPr/>
        </p:nvCxnSpPr>
        <p:spPr bwMode="auto">
          <a:xfrm rot="16200000" flipH="1">
            <a:off x="4918870" y="4488656"/>
            <a:ext cx="1433512" cy="3175"/>
          </a:xfrm>
          <a:prstGeom prst="bentConnector3">
            <a:avLst>
              <a:gd name="adj1" fmla="val 50000"/>
            </a:avLst>
          </a:prstGeom>
          <a:noFill/>
          <a:ln w="3810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77870" name="AutoShape 20">
            <a:extLst>
              <a:ext uri="{FF2B5EF4-FFF2-40B4-BE49-F238E27FC236}">
                <a16:creationId xmlns:a16="http://schemas.microsoft.com/office/drawing/2014/main" id="{4694C08E-9975-6142-A277-CF1D9365EDB7}"/>
              </a:ext>
            </a:extLst>
          </p:cNvPr>
          <p:cNvCxnSpPr>
            <a:cxnSpLocks noChangeShapeType="1"/>
            <a:stCxn id="44" idx="2"/>
            <a:endCxn id="105" idx="1"/>
          </p:cNvCxnSpPr>
          <p:nvPr/>
        </p:nvCxnSpPr>
        <p:spPr bwMode="auto">
          <a:xfrm rot="16200000" flipH="1">
            <a:off x="4345782" y="3915569"/>
            <a:ext cx="1433512" cy="1149350"/>
          </a:xfrm>
          <a:prstGeom prst="bentConnector3">
            <a:avLst>
              <a:gd name="adj1" fmla="val 50000"/>
            </a:avLst>
          </a:prstGeom>
          <a:noFill/>
          <a:ln w="3810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77871" name="AutoShape 20">
            <a:extLst>
              <a:ext uri="{FF2B5EF4-FFF2-40B4-BE49-F238E27FC236}">
                <a16:creationId xmlns:a16="http://schemas.microsoft.com/office/drawing/2014/main" id="{F5CE3DA1-0A13-3440-A993-765AB10E8009}"/>
              </a:ext>
            </a:extLst>
          </p:cNvPr>
          <p:cNvCxnSpPr>
            <a:cxnSpLocks noChangeShapeType="1"/>
            <a:stCxn id="49" idx="2"/>
            <a:endCxn id="105" idx="1"/>
          </p:cNvCxnSpPr>
          <p:nvPr/>
        </p:nvCxnSpPr>
        <p:spPr bwMode="auto">
          <a:xfrm rot="16200000" flipH="1">
            <a:off x="3771901" y="3341687"/>
            <a:ext cx="1435100" cy="2295525"/>
          </a:xfrm>
          <a:prstGeom prst="bentConnector3">
            <a:avLst>
              <a:gd name="adj1" fmla="val 50000"/>
            </a:avLst>
          </a:prstGeom>
          <a:noFill/>
          <a:ln w="3810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77872" name="AutoShape 20">
            <a:extLst>
              <a:ext uri="{FF2B5EF4-FFF2-40B4-BE49-F238E27FC236}">
                <a16:creationId xmlns:a16="http://schemas.microsoft.com/office/drawing/2014/main" id="{B52982AA-C8B0-8242-A50B-41FB4041E443}"/>
              </a:ext>
            </a:extLst>
          </p:cNvPr>
          <p:cNvCxnSpPr>
            <a:cxnSpLocks noChangeShapeType="1"/>
            <a:stCxn id="52" idx="2"/>
            <a:endCxn id="105" idx="1"/>
          </p:cNvCxnSpPr>
          <p:nvPr/>
        </p:nvCxnSpPr>
        <p:spPr bwMode="auto">
          <a:xfrm rot="16200000" flipH="1">
            <a:off x="3204370" y="2774156"/>
            <a:ext cx="1439862" cy="3425825"/>
          </a:xfrm>
          <a:prstGeom prst="bentConnector3">
            <a:avLst>
              <a:gd name="adj1" fmla="val 50000"/>
            </a:avLst>
          </a:prstGeom>
          <a:noFill/>
          <a:ln w="3810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130" name="Elbow Connector 129">
            <a:extLst>
              <a:ext uri="{FF2B5EF4-FFF2-40B4-BE49-F238E27FC236}">
                <a16:creationId xmlns:a16="http://schemas.microsoft.com/office/drawing/2014/main" id="{CC0D419D-6E6A-D741-8B97-194C009AFA05}"/>
              </a:ext>
            </a:extLst>
          </p:cNvPr>
          <p:cNvCxnSpPr>
            <a:stCxn id="104" idx="3"/>
            <a:endCxn id="105" idx="3"/>
          </p:cNvCxnSpPr>
          <p:nvPr/>
        </p:nvCxnSpPr>
        <p:spPr>
          <a:xfrm flipV="1">
            <a:off x="2479675" y="5681663"/>
            <a:ext cx="3157538" cy="320675"/>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 Box 25">
            <a:extLst>
              <a:ext uri="{FF2B5EF4-FFF2-40B4-BE49-F238E27FC236}">
                <a16:creationId xmlns:a16="http://schemas.microsoft.com/office/drawing/2014/main" id="{AE46C593-298F-364D-A930-BB1532CBEE25}"/>
              </a:ext>
            </a:extLst>
          </p:cNvPr>
          <p:cNvSpPr txBox="1">
            <a:spLocks noChangeArrowheads="1"/>
          </p:cNvSpPr>
          <p:nvPr/>
        </p:nvSpPr>
        <p:spPr bwMode="auto">
          <a:xfrm>
            <a:off x="2503488" y="5754688"/>
            <a:ext cx="1285875" cy="288925"/>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sz="1273">
                <a:latin typeface="Arial" charset="0"/>
                <a:ea typeface="ＭＳ Ｐゴシック" charset="-128"/>
              </a:rPr>
              <a:t>Docker Images</a:t>
            </a:r>
            <a:endParaRPr lang="en-US" sz="1273" dirty="0">
              <a:latin typeface="Arial" charset="0"/>
              <a:ea typeface="ＭＳ Ｐゴシック" charset="-128"/>
            </a:endParaRPr>
          </a:p>
        </p:txBody>
      </p:sp>
      <p:sp>
        <p:nvSpPr>
          <p:cNvPr id="138" name="Text Box 25">
            <a:extLst>
              <a:ext uri="{FF2B5EF4-FFF2-40B4-BE49-F238E27FC236}">
                <a16:creationId xmlns:a16="http://schemas.microsoft.com/office/drawing/2014/main" id="{BC9CA0DC-B644-5F4E-90BD-E2E3AD37510B}"/>
              </a:ext>
            </a:extLst>
          </p:cNvPr>
          <p:cNvSpPr txBox="1">
            <a:spLocks noChangeArrowheads="1"/>
          </p:cNvSpPr>
          <p:nvPr/>
        </p:nvSpPr>
        <p:spPr bwMode="auto">
          <a:xfrm>
            <a:off x="6288088" y="2425700"/>
            <a:ext cx="1639887" cy="317500"/>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a:defRPr/>
            </a:pPr>
            <a:r>
              <a:rPr lang="en-US" sz="1455">
                <a:latin typeface="Arial" charset="0"/>
                <a:ea typeface="ＭＳ Ｐゴシック" charset="-128"/>
              </a:rPr>
              <a:t>Elastic expansion</a:t>
            </a:r>
            <a:endParaRPr lang="en-US" sz="1455" dirty="0">
              <a:latin typeface="Arial" charset="0"/>
              <a:ea typeface="ＭＳ Ｐゴシック" charset="-128"/>
            </a:endParaRPr>
          </a:p>
        </p:txBody>
      </p:sp>
      <p:sp>
        <p:nvSpPr>
          <p:cNvPr id="140" name="Rectangle 139">
            <a:extLst>
              <a:ext uri="{FF2B5EF4-FFF2-40B4-BE49-F238E27FC236}">
                <a16:creationId xmlns:a16="http://schemas.microsoft.com/office/drawing/2014/main" id="{3ECB451B-B3E4-774B-BCCC-D90308E886FF}"/>
              </a:ext>
            </a:extLst>
          </p:cNvPr>
          <p:cNvSpPr/>
          <p:nvPr/>
        </p:nvSpPr>
        <p:spPr>
          <a:xfrm>
            <a:off x="3533775" y="1790700"/>
            <a:ext cx="1001713" cy="22383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41590" tIns="20795" rIns="41590" bIns="20795" anchor="ctr"/>
          <a:lstStyle/>
          <a:p>
            <a:pPr algn="ctr">
              <a:defRPr/>
            </a:pPr>
            <a:r>
              <a:rPr lang="en-US" sz="910" b="1" dirty="0"/>
              <a:t>Docker swarm</a:t>
            </a:r>
          </a:p>
        </p:txBody>
      </p:sp>
      <p:cxnSp>
        <p:nvCxnSpPr>
          <p:cNvPr id="144" name="Elbow Connector 143">
            <a:extLst>
              <a:ext uri="{FF2B5EF4-FFF2-40B4-BE49-F238E27FC236}">
                <a16:creationId xmlns:a16="http://schemas.microsoft.com/office/drawing/2014/main" id="{6EAE0459-F91C-CB4A-9AEB-D2A58F5DB105}"/>
              </a:ext>
            </a:extLst>
          </p:cNvPr>
          <p:cNvCxnSpPr>
            <a:stCxn id="140" idx="3"/>
            <a:endCxn id="138" idx="0"/>
          </p:cNvCxnSpPr>
          <p:nvPr/>
        </p:nvCxnSpPr>
        <p:spPr>
          <a:xfrm>
            <a:off x="4535488" y="1901825"/>
            <a:ext cx="2571750" cy="523875"/>
          </a:xfrm>
          <a:prstGeom prst="bentConnector2">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4DD8DCD-D7A3-DB4E-AEE9-D66ED9C05E50}"/>
              </a:ext>
            </a:extLst>
          </p:cNvPr>
          <p:cNvCxnSpPr/>
          <p:nvPr/>
        </p:nvCxnSpPr>
        <p:spPr>
          <a:xfrm flipV="1">
            <a:off x="5878513" y="2432050"/>
            <a:ext cx="0" cy="30480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E2DE17D-47D7-A942-8ECD-DB4D542FCD8F}"/>
              </a:ext>
            </a:extLst>
          </p:cNvPr>
          <p:cNvCxnSpPr/>
          <p:nvPr/>
        </p:nvCxnSpPr>
        <p:spPr>
          <a:xfrm flipV="1">
            <a:off x="8204200" y="2432050"/>
            <a:ext cx="0" cy="30480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2BE00499-A22D-6B4E-875B-AA5BA5989FDC}"/>
              </a:ext>
            </a:extLst>
          </p:cNvPr>
          <p:cNvCxnSpPr>
            <a:stCxn id="138" idx="1"/>
          </p:cNvCxnSpPr>
          <p:nvPr/>
        </p:nvCxnSpPr>
        <p:spPr>
          <a:xfrm flipH="1" flipV="1">
            <a:off x="5878513" y="2559050"/>
            <a:ext cx="409575" cy="2540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BF9E39DA-7F9A-7E43-A487-1E0A3CCCF0D2}"/>
              </a:ext>
            </a:extLst>
          </p:cNvPr>
          <p:cNvCxnSpPr>
            <a:stCxn id="138" idx="3"/>
          </p:cNvCxnSpPr>
          <p:nvPr/>
        </p:nvCxnSpPr>
        <p:spPr>
          <a:xfrm flipV="1">
            <a:off x="7927975" y="2552700"/>
            <a:ext cx="276225" cy="3175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7882" name="Group 210">
            <a:extLst>
              <a:ext uri="{FF2B5EF4-FFF2-40B4-BE49-F238E27FC236}">
                <a16:creationId xmlns:a16="http://schemas.microsoft.com/office/drawing/2014/main" id="{C4E84066-0763-F242-91F6-AFBF5735C15A}"/>
              </a:ext>
            </a:extLst>
          </p:cNvPr>
          <p:cNvGrpSpPr>
            <a:grpSpLocks/>
          </p:cNvGrpSpPr>
          <p:nvPr/>
        </p:nvGrpSpPr>
        <p:grpSpPr bwMode="auto">
          <a:xfrm>
            <a:off x="2066925" y="3937000"/>
            <a:ext cx="6467475" cy="793750"/>
            <a:chOff x="11668368" y="9453989"/>
            <a:chExt cx="6871351" cy="920844"/>
          </a:xfrm>
        </p:grpSpPr>
        <p:sp>
          <p:nvSpPr>
            <p:cNvPr id="174" name="AutoShape 4">
              <a:extLst>
                <a:ext uri="{FF2B5EF4-FFF2-40B4-BE49-F238E27FC236}">
                  <a16:creationId xmlns:a16="http://schemas.microsoft.com/office/drawing/2014/main" id="{54C07CD8-3054-6E45-9FBE-51B4C773B68D}"/>
                </a:ext>
              </a:extLst>
            </p:cNvPr>
            <p:cNvSpPr>
              <a:spLocks noChangeArrowheads="1"/>
            </p:cNvSpPr>
            <p:nvPr/>
          </p:nvSpPr>
          <p:spPr bwMode="auto">
            <a:xfrm>
              <a:off x="11668368" y="9453989"/>
              <a:ext cx="6871351" cy="920844"/>
            </a:xfrm>
            <a:prstGeom prst="can">
              <a:avLst>
                <a:gd name="adj" fmla="val 25000"/>
              </a:avLst>
            </a:prstGeom>
            <a:solidFill>
              <a:srgbClr val="C00000"/>
            </a:solidFill>
            <a:ln w="9525">
              <a:solidFill>
                <a:schemeClr val="tx1"/>
              </a:solidFill>
              <a:round/>
              <a:headEnd/>
              <a:tailEnd/>
            </a:ln>
            <a:effectLst/>
            <a:extLst>
              <a:ext uri="{AF507438-7753-43e0-B8FC-AC1667EBCBE1}"/>
            </a:extLst>
          </p:spPr>
          <p:txBody>
            <a:bodyPr wrap="none" anchor="ctr"/>
            <a:lstStyle/>
            <a:p>
              <a:pPr algn="ctr">
                <a:defRPr/>
              </a:pPr>
              <a:r>
                <a:rPr lang="en-US" sz="1273" b="1" dirty="0">
                  <a:solidFill>
                    <a:schemeClr val="bg1"/>
                  </a:solidFill>
                  <a:latin typeface="Arial" charset="0"/>
                  <a:ea typeface="ＭＳ Ｐゴシック" charset="-128"/>
                </a:rPr>
                <a:t>Project storage </a:t>
              </a:r>
            </a:p>
            <a:p>
              <a:pPr algn="ctr">
                <a:defRPr/>
              </a:pPr>
              <a:r>
                <a:rPr lang="en-US" sz="1273" b="1" dirty="0">
                  <a:solidFill>
                    <a:schemeClr val="bg1"/>
                  </a:solidFill>
                  <a:latin typeface="Arial" charset="0"/>
                  <a:ea typeface="ＭＳ Ｐゴシック" charset="-128"/>
                </a:rPr>
                <a:t>Sensitive data</a:t>
              </a:r>
            </a:p>
          </p:txBody>
        </p:sp>
        <p:pic>
          <p:nvPicPr>
            <p:cNvPr id="77893" name="Picture 177">
              <a:extLst>
                <a:ext uri="{FF2B5EF4-FFF2-40B4-BE49-F238E27FC236}">
                  <a16:creationId xmlns:a16="http://schemas.microsoft.com/office/drawing/2014/main" id="{2B99BD4C-EDC1-B942-ADBB-B1C113A36E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6989" y="9700458"/>
              <a:ext cx="607657" cy="60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6" name="TextBox 225">
            <a:extLst>
              <a:ext uri="{FF2B5EF4-FFF2-40B4-BE49-F238E27FC236}">
                <a16:creationId xmlns:a16="http://schemas.microsoft.com/office/drawing/2014/main" id="{20668599-B9DD-0B49-ABD1-2445F051350C}"/>
              </a:ext>
            </a:extLst>
          </p:cNvPr>
          <p:cNvSpPr txBox="1"/>
          <p:nvPr/>
        </p:nvSpPr>
        <p:spPr>
          <a:xfrm>
            <a:off x="6316663" y="5292725"/>
            <a:ext cx="1563687" cy="315913"/>
          </a:xfrm>
          <a:prstGeom prst="rect">
            <a:avLst/>
          </a:prstGeom>
          <a:noFill/>
        </p:spPr>
        <p:txBody>
          <a:bodyPr wrap="none">
            <a:spAutoFit/>
          </a:bodyPr>
          <a:lstStyle/>
          <a:p>
            <a:pPr>
              <a:defRPr/>
            </a:pPr>
            <a:r>
              <a:rPr lang="en-US" sz="1455" b="1">
                <a:latin typeface="Arial" charset="0"/>
                <a:ea typeface="ＭＳ Ｐゴシック" charset="-128"/>
              </a:rPr>
              <a:t>Shared Storage</a:t>
            </a:r>
          </a:p>
        </p:txBody>
      </p:sp>
      <p:sp>
        <p:nvSpPr>
          <p:cNvPr id="229" name="Rectangle 228">
            <a:extLst>
              <a:ext uri="{FF2B5EF4-FFF2-40B4-BE49-F238E27FC236}">
                <a16:creationId xmlns:a16="http://schemas.microsoft.com/office/drawing/2014/main" id="{13D6BC8A-738D-6C46-A4E6-14838F86F407}"/>
              </a:ext>
            </a:extLst>
          </p:cNvPr>
          <p:cNvSpPr/>
          <p:nvPr/>
        </p:nvSpPr>
        <p:spPr>
          <a:xfrm>
            <a:off x="1231900" y="481013"/>
            <a:ext cx="7826375" cy="58626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1590" tIns="20795" rIns="41590" bIns="20795" anchor="ctr"/>
          <a:lstStyle/>
          <a:p>
            <a:pPr algn="ctr">
              <a:defRPr/>
            </a:pPr>
            <a:endParaRPr lang="en-US"/>
          </a:p>
        </p:txBody>
      </p:sp>
      <p:sp>
        <p:nvSpPr>
          <p:cNvPr id="230" name="TextBox 229">
            <a:extLst>
              <a:ext uri="{FF2B5EF4-FFF2-40B4-BE49-F238E27FC236}">
                <a16:creationId xmlns:a16="http://schemas.microsoft.com/office/drawing/2014/main" id="{E8850E8A-0F74-BD44-90AC-A858CF6C96D2}"/>
              </a:ext>
            </a:extLst>
          </p:cNvPr>
          <p:cNvSpPr txBox="1"/>
          <p:nvPr/>
        </p:nvSpPr>
        <p:spPr>
          <a:xfrm rot="16200000">
            <a:off x="184944" y="2794794"/>
            <a:ext cx="1722438" cy="400050"/>
          </a:xfrm>
          <a:prstGeom prst="rect">
            <a:avLst/>
          </a:prstGeom>
          <a:noFill/>
        </p:spPr>
        <p:txBody>
          <a:bodyPr wrap="none">
            <a:spAutoFit/>
          </a:bodyPr>
          <a:lstStyle/>
          <a:p>
            <a:pPr>
              <a:defRPr/>
            </a:pPr>
            <a:r>
              <a:rPr lang="en-US" sz="2001" b="1">
                <a:solidFill>
                  <a:srgbClr val="FF0000"/>
                </a:solidFill>
                <a:latin typeface="Arial" charset="0"/>
                <a:ea typeface="ＭＳ Ｐゴシック" charset="-128"/>
              </a:rPr>
              <a:t>TSD Firewall</a:t>
            </a:r>
          </a:p>
        </p:txBody>
      </p:sp>
      <p:sp>
        <p:nvSpPr>
          <p:cNvPr id="231" name="TextBox 230">
            <a:extLst>
              <a:ext uri="{FF2B5EF4-FFF2-40B4-BE49-F238E27FC236}">
                <a16:creationId xmlns:a16="http://schemas.microsoft.com/office/drawing/2014/main" id="{99D12EE1-83DD-6643-8A37-3EAD9A79D618}"/>
              </a:ext>
            </a:extLst>
          </p:cNvPr>
          <p:cNvSpPr txBox="1"/>
          <p:nvPr/>
        </p:nvSpPr>
        <p:spPr>
          <a:xfrm rot="16200000">
            <a:off x="838200" y="2879725"/>
            <a:ext cx="1306513" cy="315913"/>
          </a:xfrm>
          <a:prstGeom prst="rect">
            <a:avLst/>
          </a:prstGeom>
          <a:noFill/>
        </p:spPr>
        <p:txBody>
          <a:bodyPr wrap="none">
            <a:spAutoFit/>
          </a:bodyPr>
          <a:lstStyle/>
          <a:p>
            <a:pPr>
              <a:defRPr/>
            </a:pPr>
            <a:r>
              <a:rPr lang="en-US" sz="1455" dirty="0">
                <a:solidFill>
                  <a:srgbClr val="FF0000"/>
                </a:solidFill>
                <a:latin typeface="Arial" charset="0"/>
                <a:ea typeface="ＭＳ Ｐゴシック" charset="-128"/>
              </a:rPr>
              <a:t>Project VLAN</a:t>
            </a:r>
          </a:p>
        </p:txBody>
      </p:sp>
      <p:cxnSp>
        <p:nvCxnSpPr>
          <p:cNvPr id="235" name="Straight Connector 234">
            <a:extLst>
              <a:ext uri="{FF2B5EF4-FFF2-40B4-BE49-F238E27FC236}">
                <a16:creationId xmlns:a16="http://schemas.microsoft.com/office/drawing/2014/main" id="{DBE966BE-E242-8244-8946-71EF2D836DD2}"/>
              </a:ext>
            </a:extLst>
          </p:cNvPr>
          <p:cNvCxnSpPr/>
          <p:nvPr/>
        </p:nvCxnSpPr>
        <p:spPr>
          <a:xfrm flipH="1">
            <a:off x="1100138" y="1136650"/>
            <a:ext cx="258762" cy="1968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CD66E000-4242-3C46-9E89-C951E71E18A4}"/>
              </a:ext>
            </a:extLst>
          </p:cNvPr>
          <p:cNvCxnSpPr/>
          <p:nvPr/>
        </p:nvCxnSpPr>
        <p:spPr>
          <a:xfrm flipH="1">
            <a:off x="1100138" y="5335588"/>
            <a:ext cx="258762" cy="19526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37" name="Rectangle 23">
            <a:extLst>
              <a:ext uri="{FF2B5EF4-FFF2-40B4-BE49-F238E27FC236}">
                <a16:creationId xmlns:a16="http://schemas.microsoft.com/office/drawing/2014/main" id="{350B52E4-9200-1E44-B128-C435CA7EF956}"/>
              </a:ext>
            </a:extLst>
          </p:cNvPr>
          <p:cNvSpPr>
            <a:spLocks noChangeArrowheads="1"/>
          </p:cNvSpPr>
          <p:nvPr/>
        </p:nvSpPr>
        <p:spPr bwMode="auto">
          <a:xfrm>
            <a:off x="63500" y="5754688"/>
            <a:ext cx="1006475" cy="500062"/>
          </a:xfrm>
          <a:prstGeom prst="rect">
            <a:avLst/>
          </a:prstGeom>
          <a:solidFill>
            <a:schemeClr val="bg2"/>
          </a:solidFill>
          <a:ln w="9525">
            <a:solidFill>
              <a:schemeClr val="tx1"/>
            </a:solidFill>
            <a:miter lim="800000"/>
            <a:headEnd/>
            <a:tailEnd/>
          </a:ln>
          <a:effectLst/>
          <a:extLst>
            <a:ext uri="{AF507438-7753-43e0-B8FC-AC1667EBCBE1}"/>
          </a:extLst>
        </p:spPr>
        <p:txBody>
          <a:bodyPr wrap="none" anchor="ctr"/>
          <a:lstStyle/>
          <a:p>
            <a:pPr algn="ctr">
              <a:defRPr/>
            </a:pPr>
            <a:r>
              <a:rPr lang="en-US" sz="968" b="1" dirty="0" err="1">
                <a:latin typeface="Arial" charset="0"/>
                <a:ea typeface="ＭＳ Ｐゴシック" charset="-128"/>
              </a:rPr>
              <a:t>bio.tools</a:t>
            </a:r>
            <a:endParaRPr lang="en-US" sz="968" b="1" dirty="0">
              <a:latin typeface="Arial" charset="0"/>
              <a:ea typeface="ＭＳ Ｐゴシック" charset="-128"/>
            </a:endParaRPr>
          </a:p>
        </p:txBody>
      </p:sp>
      <p:cxnSp>
        <p:nvCxnSpPr>
          <p:cNvPr id="238" name="Straight Arrow Connector 237">
            <a:extLst>
              <a:ext uri="{FF2B5EF4-FFF2-40B4-BE49-F238E27FC236}">
                <a16:creationId xmlns:a16="http://schemas.microsoft.com/office/drawing/2014/main" id="{DF686FFE-0869-E042-AF02-A8202B26A5F5}"/>
              </a:ext>
            </a:extLst>
          </p:cNvPr>
          <p:cNvCxnSpPr>
            <a:stCxn id="237" idx="3"/>
            <a:endCxn id="104" idx="1"/>
          </p:cNvCxnSpPr>
          <p:nvPr/>
        </p:nvCxnSpPr>
        <p:spPr>
          <a:xfrm flipV="1">
            <a:off x="1069975" y="6002338"/>
            <a:ext cx="403225" cy="15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420C095-9E24-2C43-8FC2-7FAB16BF53CB}"/>
              </a:ext>
            </a:extLst>
          </p:cNvPr>
          <p:cNvCxnSpPr/>
          <p:nvPr/>
        </p:nvCxnSpPr>
        <p:spPr>
          <a:xfrm flipH="1">
            <a:off x="1101725" y="5916613"/>
            <a:ext cx="257175" cy="1968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B9B6-6E34-AF45-AA23-C0CDFD6DA761}"/>
              </a:ext>
            </a:extLst>
          </p:cNvPr>
          <p:cNvSpPr>
            <a:spLocks noGrp="1"/>
          </p:cNvSpPr>
          <p:nvPr>
            <p:ph type="title"/>
          </p:nvPr>
        </p:nvSpPr>
        <p:spPr/>
        <p:txBody>
          <a:bodyPr/>
          <a:lstStyle/>
          <a:p>
            <a:pPr>
              <a:defRPr/>
            </a:pPr>
            <a:endParaRPr lang="en-US" dirty="0">
              <a:solidFill>
                <a:schemeClr val="tx2">
                  <a:lumMod val="75000"/>
                </a:schemeClr>
              </a:solidFill>
            </a:endParaRPr>
          </a:p>
        </p:txBody>
      </p:sp>
      <p:sp>
        <p:nvSpPr>
          <p:cNvPr id="4" name="TextBox 3">
            <a:extLst>
              <a:ext uri="{FF2B5EF4-FFF2-40B4-BE49-F238E27FC236}">
                <a16:creationId xmlns:a16="http://schemas.microsoft.com/office/drawing/2014/main" id="{51250A54-6DB2-9D41-8109-D92E062C2EF1}"/>
              </a:ext>
            </a:extLst>
          </p:cNvPr>
          <p:cNvSpPr txBox="1"/>
          <p:nvPr/>
        </p:nvSpPr>
        <p:spPr>
          <a:xfrm>
            <a:off x="1301750" y="1981200"/>
            <a:ext cx="6229350" cy="2862263"/>
          </a:xfrm>
          <a:prstGeom prst="rect">
            <a:avLst/>
          </a:prstGeom>
          <a:noFill/>
        </p:spPr>
        <p:txBody>
          <a:bodyPr wrap="none">
            <a:spAutoFit/>
          </a:bodyPr>
          <a:lstStyle/>
          <a:p>
            <a:pPr algn="ctr" eaLnBrk="1" hangingPunct="1">
              <a:defRPr/>
            </a:pPr>
            <a:r>
              <a:rPr lang="en-US" sz="6000" b="1" i="1" dirty="0">
                <a:solidFill>
                  <a:srgbClr val="3366FF"/>
                </a:solidFill>
                <a:latin typeface="Arial" charset="0"/>
                <a:ea typeface="ＭＳ Ｐゴシック" charset="0"/>
                <a:cs typeface="ＭＳ Ｐゴシック" charset="0"/>
              </a:rPr>
              <a:t>Ready for fun?..</a:t>
            </a:r>
          </a:p>
          <a:p>
            <a:pPr algn="ctr" eaLnBrk="1" hangingPunct="1">
              <a:defRPr/>
            </a:pPr>
            <a:r>
              <a:rPr lang="en-US" sz="6000" b="1" dirty="0">
                <a:solidFill>
                  <a:schemeClr val="tx2">
                    <a:lumMod val="75000"/>
                  </a:schemeClr>
                </a:solidFill>
                <a:latin typeface="Arial" charset="0"/>
                <a:ea typeface="ＭＳ Ｐゴシック" charset="0"/>
                <a:cs typeface="ＭＳ Ｐゴシック" charset="0"/>
              </a:rPr>
              <a:t>Access your VM</a:t>
            </a:r>
            <a:endParaRPr lang="en-US" sz="6000" b="1" dirty="0">
              <a:solidFill>
                <a:schemeClr val="tx2">
                  <a:lumMod val="75000"/>
                </a:schemeClr>
              </a:solidFill>
              <a:latin typeface="Arial" charset="0"/>
              <a:ea typeface="ＭＳ Ｐゴシック" charset="0"/>
              <a:cs typeface="ＭＳ Ｐゴシック" charset="0"/>
              <a:sym typeface="Wingdings"/>
            </a:endParaRPr>
          </a:p>
          <a:p>
            <a:pPr algn="ctr" eaLnBrk="1" hangingPunct="1">
              <a:defRPr/>
            </a:pPr>
            <a:endParaRPr lang="en-US" sz="6000" b="1" dirty="0">
              <a:solidFill>
                <a:schemeClr val="tx2">
                  <a:lumMod val="75000"/>
                </a:schemeClr>
              </a:solidFill>
              <a:latin typeface="Arial" charset="0"/>
              <a:ea typeface="ＭＳ Ｐゴシック" charset="0"/>
              <a:cs typeface="ＭＳ Ｐゴシック" charset="0"/>
              <a:sym typeface="Wingding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C349325-02E0-A94D-BE18-5CBEFC8ED90E}"/>
              </a:ext>
            </a:extLst>
          </p:cNvPr>
          <p:cNvSpPr>
            <a:spLocks noChangeArrowheads="1"/>
          </p:cNvSpPr>
          <p:nvPr/>
        </p:nvSpPr>
        <p:spPr bwMode="auto">
          <a:xfrm>
            <a:off x="2057400" y="2057400"/>
            <a:ext cx="1524000" cy="990600"/>
          </a:xfrm>
          <a:prstGeom prst="roundRect">
            <a:avLst>
              <a:gd name="adj" fmla="val 16667"/>
            </a:avLst>
          </a:prstGeom>
          <a:gradFill rotWithShape="1">
            <a:gsLst>
              <a:gs pos="0">
                <a:srgbClr val="3A7CCB"/>
              </a:gs>
              <a:gs pos="20000">
                <a:srgbClr val="3C7BC7"/>
              </a:gs>
              <a:gs pos="100000">
                <a:srgbClr val="2C5D98"/>
              </a:gs>
            </a:gsLst>
            <a:lin ang="5400000"/>
          </a:gradFill>
          <a:ln w="9525">
            <a:solidFill>
              <a:srgbClr val="4A7EBB"/>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5" name="Rounded Rectangle 4">
            <a:extLst>
              <a:ext uri="{FF2B5EF4-FFF2-40B4-BE49-F238E27FC236}">
                <a16:creationId xmlns:a16="http://schemas.microsoft.com/office/drawing/2014/main" id="{6463BF77-E9CE-A544-BE9E-2BD8A56C5A01}"/>
              </a:ext>
            </a:extLst>
          </p:cNvPr>
          <p:cNvSpPr>
            <a:spLocks noChangeArrowheads="1"/>
          </p:cNvSpPr>
          <p:nvPr/>
        </p:nvSpPr>
        <p:spPr bwMode="auto">
          <a:xfrm>
            <a:off x="5715000" y="9906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79875" name="TextBox 5">
            <a:extLst>
              <a:ext uri="{FF2B5EF4-FFF2-40B4-BE49-F238E27FC236}">
                <a16:creationId xmlns:a16="http://schemas.microsoft.com/office/drawing/2014/main" id="{AA4522E3-16F6-1F44-80B1-B545D0CB11EB}"/>
              </a:ext>
            </a:extLst>
          </p:cNvPr>
          <p:cNvSpPr txBox="1">
            <a:spLocks noChangeArrowheads="1"/>
          </p:cNvSpPr>
          <p:nvPr/>
        </p:nvSpPr>
        <p:spPr bwMode="auto">
          <a:xfrm>
            <a:off x="6324600" y="3657600"/>
            <a:ext cx="25699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dirty="0">
                <a:solidFill>
                  <a:schemeClr val="tx1"/>
                </a:solidFill>
                <a:latin typeface="Arial" panose="020B0604020202020204" pitchFamily="34" charset="0"/>
              </a:rPr>
              <a:t>container-tutorial-[1-30]</a:t>
            </a:r>
          </a:p>
        </p:txBody>
      </p:sp>
      <p:sp>
        <p:nvSpPr>
          <p:cNvPr id="12" name="Rounded Rectangle 11">
            <a:extLst>
              <a:ext uri="{FF2B5EF4-FFF2-40B4-BE49-F238E27FC236}">
                <a16:creationId xmlns:a16="http://schemas.microsoft.com/office/drawing/2014/main" id="{2F88A1C5-FEFE-3E4E-B5EF-2F84C4514E63}"/>
              </a:ext>
            </a:extLst>
          </p:cNvPr>
          <p:cNvSpPr>
            <a:spLocks noChangeArrowheads="1"/>
          </p:cNvSpPr>
          <p:nvPr/>
        </p:nvSpPr>
        <p:spPr bwMode="auto">
          <a:xfrm>
            <a:off x="5867400" y="11430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13" name="Rounded Rectangle 12">
            <a:extLst>
              <a:ext uri="{FF2B5EF4-FFF2-40B4-BE49-F238E27FC236}">
                <a16:creationId xmlns:a16="http://schemas.microsoft.com/office/drawing/2014/main" id="{A22A0EBD-6E43-8B49-B3D2-5A63DD935D5B}"/>
              </a:ext>
            </a:extLst>
          </p:cNvPr>
          <p:cNvSpPr>
            <a:spLocks noChangeArrowheads="1"/>
          </p:cNvSpPr>
          <p:nvPr/>
        </p:nvSpPr>
        <p:spPr bwMode="auto">
          <a:xfrm>
            <a:off x="6019800" y="12954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14" name="Rounded Rectangle 13">
            <a:extLst>
              <a:ext uri="{FF2B5EF4-FFF2-40B4-BE49-F238E27FC236}">
                <a16:creationId xmlns:a16="http://schemas.microsoft.com/office/drawing/2014/main" id="{C8CF948B-C972-6D49-8BDD-64BD9E41CAD6}"/>
              </a:ext>
            </a:extLst>
          </p:cNvPr>
          <p:cNvSpPr>
            <a:spLocks noChangeArrowheads="1"/>
          </p:cNvSpPr>
          <p:nvPr/>
        </p:nvSpPr>
        <p:spPr bwMode="auto">
          <a:xfrm>
            <a:off x="6172200" y="14478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15" name="Rounded Rectangle 14">
            <a:extLst>
              <a:ext uri="{FF2B5EF4-FFF2-40B4-BE49-F238E27FC236}">
                <a16:creationId xmlns:a16="http://schemas.microsoft.com/office/drawing/2014/main" id="{DE03BFD8-F5C8-FE42-A67E-5B90F8D36149}"/>
              </a:ext>
            </a:extLst>
          </p:cNvPr>
          <p:cNvSpPr>
            <a:spLocks noChangeArrowheads="1"/>
          </p:cNvSpPr>
          <p:nvPr/>
        </p:nvSpPr>
        <p:spPr bwMode="auto">
          <a:xfrm>
            <a:off x="6324600" y="16002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16" name="Rounded Rectangle 15">
            <a:extLst>
              <a:ext uri="{FF2B5EF4-FFF2-40B4-BE49-F238E27FC236}">
                <a16:creationId xmlns:a16="http://schemas.microsoft.com/office/drawing/2014/main" id="{B7B4894C-8448-334B-9538-76EB942203F4}"/>
              </a:ext>
            </a:extLst>
          </p:cNvPr>
          <p:cNvSpPr>
            <a:spLocks noChangeArrowheads="1"/>
          </p:cNvSpPr>
          <p:nvPr/>
        </p:nvSpPr>
        <p:spPr bwMode="auto">
          <a:xfrm>
            <a:off x="6477000" y="17526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17" name="Rounded Rectangle 16">
            <a:extLst>
              <a:ext uri="{FF2B5EF4-FFF2-40B4-BE49-F238E27FC236}">
                <a16:creationId xmlns:a16="http://schemas.microsoft.com/office/drawing/2014/main" id="{68B8D6D7-75CF-B047-B176-64B5FA8CCCBF}"/>
              </a:ext>
            </a:extLst>
          </p:cNvPr>
          <p:cNvSpPr>
            <a:spLocks noChangeArrowheads="1"/>
          </p:cNvSpPr>
          <p:nvPr/>
        </p:nvSpPr>
        <p:spPr bwMode="auto">
          <a:xfrm>
            <a:off x="6629400" y="19050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18" name="Rounded Rectangle 17">
            <a:extLst>
              <a:ext uri="{FF2B5EF4-FFF2-40B4-BE49-F238E27FC236}">
                <a16:creationId xmlns:a16="http://schemas.microsoft.com/office/drawing/2014/main" id="{F0A21D2C-40BF-0445-8A63-7A8DE1557C77}"/>
              </a:ext>
            </a:extLst>
          </p:cNvPr>
          <p:cNvSpPr>
            <a:spLocks noChangeArrowheads="1"/>
          </p:cNvSpPr>
          <p:nvPr/>
        </p:nvSpPr>
        <p:spPr bwMode="auto">
          <a:xfrm>
            <a:off x="6781800" y="20574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19" name="Rounded Rectangle 18">
            <a:extLst>
              <a:ext uri="{FF2B5EF4-FFF2-40B4-BE49-F238E27FC236}">
                <a16:creationId xmlns:a16="http://schemas.microsoft.com/office/drawing/2014/main" id="{AB97E3E2-764B-5647-A441-C905C2CF3FFB}"/>
              </a:ext>
            </a:extLst>
          </p:cNvPr>
          <p:cNvSpPr>
            <a:spLocks noChangeArrowheads="1"/>
          </p:cNvSpPr>
          <p:nvPr/>
        </p:nvSpPr>
        <p:spPr bwMode="auto">
          <a:xfrm>
            <a:off x="6934200" y="22098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20" name="Rounded Rectangle 19">
            <a:extLst>
              <a:ext uri="{FF2B5EF4-FFF2-40B4-BE49-F238E27FC236}">
                <a16:creationId xmlns:a16="http://schemas.microsoft.com/office/drawing/2014/main" id="{B364D037-35CC-4D4D-BCEC-03870E9B0619}"/>
              </a:ext>
            </a:extLst>
          </p:cNvPr>
          <p:cNvSpPr>
            <a:spLocks noChangeArrowheads="1"/>
          </p:cNvSpPr>
          <p:nvPr/>
        </p:nvSpPr>
        <p:spPr bwMode="auto">
          <a:xfrm>
            <a:off x="7086600" y="23622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21" name="Rounded Rectangle 20">
            <a:extLst>
              <a:ext uri="{FF2B5EF4-FFF2-40B4-BE49-F238E27FC236}">
                <a16:creationId xmlns:a16="http://schemas.microsoft.com/office/drawing/2014/main" id="{5848B068-D1F2-824C-9B8D-189CC74C1646}"/>
              </a:ext>
            </a:extLst>
          </p:cNvPr>
          <p:cNvSpPr>
            <a:spLocks noChangeArrowheads="1"/>
          </p:cNvSpPr>
          <p:nvPr/>
        </p:nvSpPr>
        <p:spPr bwMode="auto">
          <a:xfrm>
            <a:off x="7239000" y="25146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22" name="Rounded Rectangle 21">
            <a:extLst>
              <a:ext uri="{FF2B5EF4-FFF2-40B4-BE49-F238E27FC236}">
                <a16:creationId xmlns:a16="http://schemas.microsoft.com/office/drawing/2014/main" id="{4A53D647-B544-6443-94D5-F3E588F5C310}"/>
              </a:ext>
            </a:extLst>
          </p:cNvPr>
          <p:cNvSpPr>
            <a:spLocks noChangeArrowheads="1"/>
          </p:cNvSpPr>
          <p:nvPr/>
        </p:nvSpPr>
        <p:spPr bwMode="auto">
          <a:xfrm>
            <a:off x="3962400" y="9906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23" name="Rounded Rectangle 22">
            <a:extLst>
              <a:ext uri="{FF2B5EF4-FFF2-40B4-BE49-F238E27FC236}">
                <a16:creationId xmlns:a16="http://schemas.microsoft.com/office/drawing/2014/main" id="{A6BC931C-7680-DC45-BA9C-3297F7BBEDBE}"/>
              </a:ext>
            </a:extLst>
          </p:cNvPr>
          <p:cNvSpPr>
            <a:spLocks noChangeArrowheads="1"/>
          </p:cNvSpPr>
          <p:nvPr/>
        </p:nvSpPr>
        <p:spPr bwMode="auto">
          <a:xfrm>
            <a:off x="4114800" y="11430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24" name="Rounded Rectangle 23">
            <a:extLst>
              <a:ext uri="{FF2B5EF4-FFF2-40B4-BE49-F238E27FC236}">
                <a16:creationId xmlns:a16="http://schemas.microsoft.com/office/drawing/2014/main" id="{E87238BA-4BE2-5F49-AF7C-27A0343C0F67}"/>
              </a:ext>
            </a:extLst>
          </p:cNvPr>
          <p:cNvSpPr>
            <a:spLocks noChangeArrowheads="1"/>
          </p:cNvSpPr>
          <p:nvPr/>
        </p:nvSpPr>
        <p:spPr bwMode="auto">
          <a:xfrm>
            <a:off x="4267200" y="12954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25" name="Rounded Rectangle 24">
            <a:extLst>
              <a:ext uri="{FF2B5EF4-FFF2-40B4-BE49-F238E27FC236}">
                <a16:creationId xmlns:a16="http://schemas.microsoft.com/office/drawing/2014/main" id="{62F9D230-E99C-BE42-B7ED-5D85A068886F}"/>
              </a:ext>
            </a:extLst>
          </p:cNvPr>
          <p:cNvSpPr>
            <a:spLocks noChangeArrowheads="1"/>
          </p:cNvSpPr>
          <p:nvPr/>
        </p:nvSpPr>
        <p:spPr bwMode="auto">
          <a:xfrm>
            <a:off x="4419600" y="14478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26" name="Rounded Rectangle 25">
            <a:extLst>
              <a:ext uri="{FF2B5EF4-FFF2-40B4-BE49-F238E27FC236}">
                <a16:creationId xmlns:a16="http://schemas.microsoft.com/office/drawing/2014/main" id="{99F98BBE-1769-6B42-9922-F2DE68CA6C37}"/>
              </a:ext>
            </a:extLst>
          </p:cNvPr>
          <p:cNvSpPr>
            <a:spLocks noChangeArrowheads="1"/>
          </p:cNvSpPr>
          <p:nvPr/>
        </p:nvSpPr>
        <p:spPr bwMode="auto">
          <a:xfrm>
            <a:off x="4572000" y="16002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27" name="Rounded Rectangle 26">
            <a:extLst>
              <a:ext uri="{FF2B5EF4-FFF2-40B4-BE49-F238E27FC236}">
                <a16:creationId xmlns:a16="http://schemas.microsoft.com/office/drawing/2014/main" id="{9E5C2876-BA63-2B4A-B140-54D2F7A5231A}"/>
              </a:ext>
            </a:extLst>
          </p:cNvPr>
          <p:cNvSpPr>
            <a:spLocks noChangeArrowheads="1"/>
          </p:cNvSpPr>
          <p:nvPr/>
        </p:nvSpPr>
        <p:spPr bwMode="auto">
          <a:xfrm>
            <a:off x="4724400" y="17526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28" name="Rounded Rectangle 27">
            <a:extLst>
              <a:ext uri="{FF2B5EF4-FFF2-40B4-BE49-F238E27FC236}">
                <a16:creationId xmlns:a16="http://schemas.microsoft.com/office/drawing/2014/main" id="{951A0BAF-3794-004B-BCD4-1163B4585175}"/>
              </a:ext>
            </a:extLst>
          </p:cNvPr>
          <p:cNvSpPr>
            <a:spLocks noChangeArrowheads="1"/>
          </p:cNvSpPr>
          <p:nvPr/>
        </p:nvSpPr>
        <p:spPr bwMode="auto">
          <a:xfrm>
            <a:off x="4876800" y="19050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29" name="Rounded Rectangle 28">
            <a:extLst>
              <a:ext uri="{FF2B5EF4-FFF2-40B4-BE49-F238E27FC236}">
                <a16:creationId xmlns:a16="http://schemas.microsoft.com/office/drawing/2014/main" id="{75430D40-3680-774C-96FB-6E2282E168A7}"/>
              </a:ext>
            </a:extLst>
          </p:cNvPr>
          <p:cNvSpPr>
            <a:spLocks noChangeArrowheads="1"/>
          </p:cNvSpPr>
          <p:nvPr/>
        </p:nvSpPr>
        <p:spPr bwMode="auto">
          <a:xfrm>
            <a:off x="5029200" y="20574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30" name="Rounded Rectangle 29">
            <a:extLst>
              <a:ext uri="{FF2B5EF4-FFF2-40B4-BE49-F238E27FC236}">
                <a16:creationId xmlns:a16="http://schemas.microsoft.com/office/drawing/2014/main" id="{ADF1F923-006E-AA4A-B168-C25BAB2AF2DE}"/>
              </a:ext>
            </a:extLst>
          </p:cNvPr>
          <p:cNvSpPr>
            <a:spLocks noChangeArrowheads="1"/>
          </p:cNvSpPr>
          <p:nvPr/>
        </p:nvSpPr>
        <p:spPr bwMode="auto">
          <a:xfrm>
            <a:off x="5181600" y="22098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31" name="Rounded Rectangle 30">
            <a:extLst>
              <a:ext uri="{FF2B5EF4-FFF2-40B4-BE49-F238E27FC236}">
                <a16:creationId xmlns:a16="http://schemas.microsoft.com/office/drawing/2014/main" id="{77D83B57-02F0-9049-9105-1E0124423452}"/>
              </a:ext>
            </a:extLst>
          </p:cNvPr>
          <p:cNvSpPr>
            <a:spLocks noChangeArrowheads="1"/>
          </p:cNvSpPr>
          <p:nvPr/>
        </p:nvSpPr>
        <p:spPr bwMode="auto">
          <a:xfrm>
            <a:off x="5334000" y="23622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32" name="Rounded Rectangle 31">
            <a:extLst>
              <a:ext uri="{FF2B5EF4-FFF2-40B4-BE49-F238E27FC236}">
                <a16:creationId xmlns:a16="http://schemas.microsoft.com/office/drawing/2014/main" id="{E3690C35-AE0A-6C4D-98FC-5DB0BA8405CA}"/>
              </a:ext>
            </a:extLst>
          </p:cNvPr>
          <p:cNvSpPr>
            <a:spLocks noChangeArrowheads="1"/>
          </p:cNvSpPr>
          <p:nvPr/>
        </p:nvSpPr>
        <p:spPr bwMode="auto">
          <a:xfrm>
            <a:off x="5486400" y="2514600"/>
            <a:ext cx="1676400" cy="990600"/>
          </a:xfrm>
          <a:prstGeom prst="roundRect">
            <a:avLst>
              <a:gd name="adj" fmla="val 16667"/>
            </a:avLst>
          </a:prstGeom>
          <a:solidFill>
            <a:schemeClr val="bg1"/>
          </a:solidFill>
          <a:ln w="28575">
            <a:solidFill>
              <a:schemeClr val="tx1"/>
            </a:solidFill>
            <a:round/>
            <a:headEnd/>
            <a:tailEnd/>
          </a:ln>
          <a:effectLst>
            <a:outerShdw blurRad="40000" dist="23000" dir="5400000" rotWithShape="0">
              <a:srgbClr val="808080">
                <a:alpha val="34998"/>
              </a:srgbClr>
            </a:outerShdw>
          </a:effec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
        <p:nvSpPr>
          <p:cNvPr id="79897" name="Rectangle 32">
            <a:extLst>
              <a:ext uri="{FF2B5EF4-FFF2-40B4-BE49-F238E27FC236}">
                <a16:creationId xmlns:a16="http://schemas.microsoft.com/office/drawing/2014/main" id="{2860D6B1-361D-3443-8FA7-D9AA3247F8AC}"/>
              </a:ext>
            </a:extLst>
          </p:cNvPr>
          <p:cNvSpPr>
            <a:spLocks noChangeArrowheads="1"/>
          </p:cNvSpPr>
          <p:nvPr/>
        </p:nvSpPr>
        <p:spPr bwMode="auto">
          <a:xfrm>
            <a:off x="2057400" y="312420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fi-FI" altLang="en-US" sz="1800" b="1">
                <a:solidFill>
                  <a:srgbClr val="FF0000"/>
                </a:solidFill>
                <a:latin typeface="Arial" panose="020B0604020202020204" pitchFamily="34" charset="0"/>
              </a:rPr>
              <a:t>86.50.170.102</a:t>
            </a:r>
            <a:endParaRPr lang="en-US" altLang="en-US" sz="1800" b="1">
              <a:solidFill>
                <a:srgbClr val="FF0000"/>
              </a:solidFill>
              <a:latin typeface="Arial" panose="020B0604020202020204" pitchFamily="34" charset="0"/>
            </a:endParaRPr>
          </a:p>
        </p:txBody>
      </p:sp>
      <p:sp>
        <p:nvSpPr>
          <p:cNvPr id="79898" name="Rectangle 33">
            <a:extLst>
              <a:ext uri="{FF2B5EF4-FFF2-40B4-BE49-F238E27FC236}">
                <a16:creationId xmlns:a16="http://schemas.microsoft.com/office/drawing/2014/main" id="{89AFEB4B-DDC0-884F-95F9-28A7AED9ED0C}"/>
              </a:ext>
            </a:extLst>
          </p:cNvPr>
          <p:cNvSpPr>
            <a:spLocks noChangeArrowheads="1"/>
          </p:cNvSpPr>
          <p:nvPr/>
        </p:nvSpPr>
        <p:spPr bwMode="auto">
          <a:xfrm>
            <a:off x="0" y="4495800"/>
            <a:ext cx="9601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600">
                <a:solidFill>
                  <a:srgbClr val="FF0000"/>
                </a:solidFill>
                <a:latin typeface="Arial" panose="020B0604020202020204" pitchFamily="34" charset="0"/>
              </a:rPr>
              <a:t>[your-username@your-machine]$ </a:t>
            </a:r>
            <a:r>
              <a:rPr lang="en-US" altLang="en-US" sz="1600">
                <a:solidFill>
                  <a:schemeClr val="tx1"/>
                </a:solidFill>
                <a:latin typeface="Arial" panose="020B0604020202020204" pitchFamily="34" charset="0"/>
              </a:rPr>
              <a:t>chmod 600 docker-tutorial.pem </a:t>
            </a:r>
            <a:endParaRPr lang="en-US" altLang="en-US" sz="1600">
              <a:solidFill>
                <a:srgbClr val="FF0000"/>
              </a:solidFill>
              <a:latin typeface="Arial" panose="020B0604020202020204" pitchFamily="34" charset="0"/>
            </a:endParaRPr>
          </a:p>
          <a:p>
            <a:pPr eaLnBrk="1" hangingPunct="1">
              <a:spcBef>
                <a:spcPct val="0"/>
              </a:spcBef>
              <a:buSzTx/>
              <a:buFontTx/>
              <a:buNone/>
            </a:pPr>
            <a:r>
              <a:rPr lang="en-US" altLang="en-US" sz="1600">
                <a:solidFill>
                  <a:srgbClr val="FF0000"/>
                </a:solidFill>
                <a:latin typeface="Arial" panose="020B0604020202020204" pitchFamily="34" charset="0"/>
              </a:rPr>
              <a:t>[your-username@your-machine]$ </a:t>
            </a:r>
            <a:r>
              <a:rPr lang="en-US" altLang="en-US" sz="1600">
                <a:solidFill>
                  <a:schemeClr val="tx1"/>
                </a:solidFill>
                <a:latin typeface="Arial" panose="020B0604020202020204" pitchFamily="34" charset="0"/>
              </a:rPr>
              <a:t>ssh -i docker-tutorial.pem </a:t>
            </a:r>
            <a:r>
              <a:rPr lang="en-US" altLang="en-US" sz="1600">
                <a:solidFill>
                  <a:schemeClr val="tx1"/>
                </a:solidFill>
                <a:latin typeface="Arial" panose="020B0604020202020204" pitchFamily="34" charset="0"/>
                <a:hlinkClick r:id="rId2"/>
              </a:rPr>
              <a:t>cloud-user@</a:t>
            </a:r>
            <a:r>
              <a:rPr lang="fi-FI" altLang="en-US" sz="1600">
                <a:solidFill>
                  <a:schemeClr val="tx1"/>
                </a:solidFill>
                <a:latin typeface="Arial" panose="020B0604020202020204" pitchFamily="34" charset="0"/>
                <a:hlinkClick r:id="rId2"/>
              </a:rPr>
              <a:t>86.50.170.102</a:t>
            </a:r>
            <a:r>
              <a:rPr lang="fi-FI" altLang="en-US" sz="1600">
                <a:solidFill>
                  <a:schemeClr val="tx1"/>
                </a:solidFill>
                <a:latin typeface="Arial" panose="020B0604020202020204" pitchFamily="34" charset="0"/>
              </a:rPr>
              <a:t> </a:t>
            </a:r>
            <a:endParaRPr lang="en-US" altLang="en-US" sz="1600">
              <a:solidFill>
                <a:schemeClr val="tx1"/>
              </a:solidFill>
              <a:latin typeface="Arial" panose="020B0604020202020204" pitchFamily="34" charset="0"/>
            </a:endParaRPr>
          </a:p>
          <a:p>
            <a:pPr eaLnBrk="1" hangingPunct="1">
              <a:spcBef>
                <a:spcPct val="0"/>
              </a:spcBef>
              <a:buSzTx/>
              <a:buFontTx/>
              <a:buNone/>
            </a:pPr>
            <a:r>
              <a:rPr lang="en-US" altLang="en-US" sz="1600">
                <a:solidFill>
                  <a:srgbClr val="FF0000"/>
                </a:solidFill>
                <a:latin typeface="Arial" panose="020B0604020202020204" pitchFamily="34" charset="0"/>
              </a:rPr>
              <a:t>[cloud-user@docker-tutorial-terminal ~]$ </a:t>
            </a:r>
            <a:r>
              <a:rPr lang="en-US" altLang="en-US" sz="1600">
                <a:solidFill>
                  <a:schemeClr val="tx1"/>
                </a:solidFill>
                <a:latin typeface="Arial" panose="020B0604020202020204" pitchFamily="34" charset="0"/>
              </a:rPr>
              <a:t>ssh -i docker-tutorial.pem </a:t>
            </a:r>
            <a:r>
              <a:rPr lang="en-US" altLang="en-US" sz="1600">
                <a:solidFill>
                  <a:schemeClr val="tx1"/>
                </a:solidFill>
                <a:latin typeface="Arial" panose="020B0604020202020204" pitchFamily="34" charset="0"/>
                <a:hlinkClick r:id="rId3"/>
              </a:rPr>
              <a:t>cloud-user@</a:t>
            </a:r>
            <a:r>
              <a:rPr lang="en-US" altLang="en-US" sz="1600">
                <a:solidFill>
                  <a:schemeClr val="tx1"/>
                </a:solidFill>
                <a:latin typeface="Arial" panose="020B0604020202020204" pitchFamily="34" charset="0"/>
              </a:rPr>
              <a:t>&lt;VM-name&gt;</a:t>
            </a:r>
          </a:p>
          <a:p>
            <a:pPr eaLnBrk="1" hangingPunct="1">
              <a:spcBef>
                <a:spcPct val="0"/>
              </a:spcBef>
              <a:buSzTx/>
              <a:buFontTx/>
              <a:buNone/>
            </a:pPr>
            <a:endParaRPr lang="en-US" altLang="en-US" sz="1600">
              <a:solidFill>
                <a:schemeClr val="tx1"/>
              </a:solidFill>
              <a:latin typeface="Arial" panose="020B0604020202020204" pitchFamily="34" charset="0"/>
            </a:endParaRPr>
          </a:p>
        </p:txBody>
      </p:sp>
      <p:pic>
        <p:nvPicPr>
          <p:cNvPr id="79899" name="Picture 34">
            <a:extLst>
              <a:ext uri="{FF2B5EF4-FFF2-40B4-BE49-F238E27FC236}">
                <a16:creationId xmlns:a16="http://schemas.microsoft.com/office/drawing/2014/main" id="{0C9C6E22-2186-7C42-A26B-097BB89182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676400"/>
            <a:ext cx="13462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900" name="Picture 35">
            <a:extLst>
              <a:ext uri="{FF2B5EF4-FFF2-40B4-BE49-F238E27FC236}">
                <a16:creationId xmlns:a16="http://schemas.microsoft.com/office/drawing/2014/main" id="{42576E40-EF88-FB40-BA09-4CA32FB621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0574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a:extLst>
              <a:ext uri="{FF2B5EF4-FFF2-40B4-BE49-F238E27FC236}">
                <a16:creationId xmlns:a16="http://schemas.microsoft.com/office/drawing/2014/main" id="{B4925514-1F2F-4544-AC8E-CD3D818E0AAE}"/>
              </a:ext>
            </a:extLst>
          </p:cNvPr>
          <p:cNvSpPr>
            <a:spLocks noChangeArrowheads="1"/>
          </p:cNvSpPr>
          <p:nvPr/>
        </p:nvSpPr>
        <p:spPr bwMode="auto">
          <a:xfrm>
            <a:off x="3810000" y="457200"/>
            <a:ext cx="5257800" cy="3733800"/>
          </a:xfrm>
          <a:prstGeom prst="rect">
            <a:avLst/>
          </a:prstGeom>
          <a:noFill/>
          <a:ln w="9525">
            <a:solidFill>
              <a:schemeClr val="tx1"/>
            </a:solidFill>
            <a:prstDash val="dash"/>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defRPr/>
            </a:pPr>
            <a:endParaRPr lang="en-US" altLang="en-US" sz="1800">
              <a:solidFill>
                <a:srgbClr val="FFFFFF"/>
              </a:solidFill>
              <a:latin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0B21-CFD8-0245-AF33-FA8A516077A9}"/>
              </a:ext>
            </a:extLst>
          </p:cNvPr>
          <p:cNvSpPr>
            <a:spLocks noGrp="1"/>
          </p:cNvSpPr>
          <p:nvPr>
            <p:ph type="title"/>
          </p:nvPr>
        </p:nvSpPr>
        <p:spPr/>
        <p:txBody>
          <a:bodyPr/>
          <a:lstStyle/>
          <a:p>
            <a:pPr>
              <a:defRPr/>
            </a:pPr>
            <a:endParaRPr lang="en-US" dirty="0">
              <a:solidFill>
                <a:schemeClr val="tx2">
                  <a:lumMod val="75000"/>
                </a:schemeClr>
              </a:solidFill>
            </a:endParaRPr>
          </a:p>
        </p:txBody>
      </p:sp>
      <p:sp>
        <p:nvSpPr>
          <p:cNvPr id="80898" name="TextBox 3">
            <a:extLst>
              <a:ext uri="{FF2B5EF4-FFF2-40B4-BE49-F238E27FC236}">
                <a16:creationId xmlns:a16="http://schemas.microsoft.com/office/drawing/2014/main" id="{636636CB-EA89-C64D-97C0-9555A4D4C7DC}"/>
              </a:ext>
            </a:extLst>
          </p:cNvPr>
          <p:cNvSpPr txBox="1">
            <a:spLocks noChangeArrowheads="1"/>
          </p:cNvSpPr>
          <p:nvPr/>
        </p:nvSpPr>
        <p:spPr bwMode="auto">
          <a:xfrm>
            <a:off x="792163" y="1295400"/>
            <a:ext cx="72485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6000" b="1">
                <a:solidFill>
                  <a:srgbClr val="17375E"/>
                </a:solidFill>
                <a:latin typeface="Arial" panose="020B0604020202020204" pitchFamily="34" charset="0"/>
              </a:rPr>
              <a:t>Let’s get our hands</a:t>
            </a:r>
          </a:p>
          <a:p>
            <a:pPr algn="ctr" eaLnBrk="1" hangingPunct="1">
              <a:spcBef>
                <a:spcPct val="0"/>
              </a:spcBef>
              <a:buSzTx/>
              <a:buFontTx/>
              <a:buNone/>
            </a:pPr>
            <a:r>
              <a:rPr lang="en-US" altLang="en-US" sz="6000" b="1">
                <a:solidFill>
                  <a:srgbClr val="17375E"/>
                </a:solidFill>
                <a:latin typeface="Arial" panose="020B0604020202020204" pitchFamily="34" charset="0"/>
              </a:rPr>
              <a:t>dirty </a:t>
            </a:r>
            <a:r>
              <a:rPr lang="en-US" altLang="en-US" sz="6000" b="1">
                <a:solidFill>
                  <a:srgbClr val="17375E"/>
                </a:solidFill>
                <a:latin typeface="Arial" panose="020B0604020202020204" pitchFamily="34" charset="0"/>
                <a:sym typeface="Wingdings" pitchFamily="2" charset="2"/>
              </a:rPr>
              <a:t></a:t>
            </a:r>
          </a:p>
          <a:p>
            <a:pPr algn="ctr" eaLnBrk="1" hangingPunct="1">
              <a:spcBef>
                <a:spcPct val="0"/>
              </a:spcBef>
              <a:buSzTx/>
              <a:buFontTx/>
              <a:buNone/>
            </a:pPr>
            <a:endParaRPr lang="en-US" altLang="en-US" sz="6000" b="1">
              <a:solidFill>
                <a:srgbClr val="17375E"/>
              </a:solidFill>
              <a:latin typeface="Arial" panose="020B0604020202020204" pitchFamily="34" charset="0"/>
              <a:sym typeface="Wingdings" pitchFamily="2" charset="2"/>
            </a:endParaRPr>
          </a:p>
        </p:txBody>
      </p:sp>
      <p:sp>
        <p:nvSpPr>
          <p:cNvPr id="5" name="TextBox 4">
            <a:hlinkClick r:id="rId2"/>
            <a:extLst>
              <a:ext uri="{FF2B5EF4-FFF2-40B4-BE49-F238E27FC236}">
                <a16:creationId xmlns:a16="http://schemas.microsoft.com/office/drawing/2014/main" id="{C7F19294-E823-8043-8975-941F904BDC43}"/>
              </a:ext>
            </a:extLst>
          </p:cNvPr>
          <p:cNvSpPr txBox="1"/>
          <p:nvPr/>
        </p:nvSpPr>
        <p:spPr>
          <a:xfrm>
            <a:off x="949325" y="4157663"/>
            <a:ext cx="6934200" cy="1016000"/>
          </a:xfrm>
          <a:prstGeom prst="rect">
            <a:avLst/>
          </a:prstGeom>
          <a:noFill/>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r>
              <a:rPr lang="en-US" altLang="en-US" sz="6000" b="1" u="sng" dirty="0" err="1">
                <a:solidFill>
                  <a:schemeClr val="tx2">
                    <a:lumMod val="60000"/>
                    <a:lumOff val="40000"/>
                  </a:schemeClr>
                </a:solidFill>
              </a:rPr>
              <a:t>Goto</a:t>
            </a:r>
            <a:r>
              <a:rPr lang="en-US" altLang="en-US" sz="6000" b="1" u="sng" dirty="0">
                <a:solidFill>
                  <a:schemeClr val="tx2">
                    <a:lumMod val="60000"/>
                    <a:lumOff val="40000"/>
                  </a:schemeClr>
                </a:solidFill>
              </a:rPr>
              <a:t> the tutorial</a:t>
            </a:r>
            <a:r>
              <a:rPr lang="is-IS" altLang="en-US" sz="6000" b="1" u="sng" dirty="0">
                <a:solidFill>
                  <a:schemeClr val="tx2">
                    <a:lumMod val="60000"/>
                    <a:lumOff val="40000"/>
                  </a:schemeClr>
                </a:solidFill>
              </a:rPr>
              <a:t>…</a:t>
            </a:r>
            <a:endParaRPr lang="en-US" altLang="en-US" sz="5400" b="1" u="sng" dirty="0">
              <a:solidFill>
                <a:schemeClr val="tx2">
                  <a:lumMod val="60000"/>
                  <a:lumOff val="40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475A-738F-C74A-902C-595104CD00DA}"/>
              </a:ext>
            </a:extLst>
          </p:cNvPr>
          <p:cNvSpPr>
            <a:spLocks noGrp="1"/>
          </p:cNvSpPr>
          <p:nvPr>
            <p:ph type="title"/>
          </p:nvPr>
        </p:nvSpPr>
        <p:spPr/>
        <p:txBody>
          <a:bodyPr/>
          <a:lstStyle/>
          <a:p>
            <a:pPr>
              <a:defRPr/>
            </a:pPr>
            <a:endParaRPr lang="en-US" dirty="0">
              <a:solidFill>
                <a:schemeClr val="tx2">
                  <a:lumMod val="75000"/>
                </a:schemeClr>
              </a:solidFill>
            </a:endParaRPr>
          </a:p>
        </p:txBody>
      </p:sp>
      <p:sp>
        <p:nvSpPr>
          <p:cNvPr id="81922" name="TextBox 3">
            <a:extLst>
              <a:ext uri="{FF2B5EF4-FFF2-40B4-BE49-F238E27FC236}">
                <a16:creationId xmlns:a16="http://schemas.microsoft.com/office/drawing/2014/main" id="{9E1EB740-7707-7843-A263-32D940B4422D}"/>
              </a:ext>
            </a:extLst>
          </p:cNvPr>
          <p:cNvSpPr txBox="1">
            <a:spLocks noChangeArrowheads="1"/>
          </p:cNvSpPr>
          <p:nvPr/>
        </p:nvSpPr>
        <p:spPr bwMode="auto">
          <a:xfrm>
            <a:off x="2844800" y="2514600"/>
            <a:ext cx="3176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is-IS" altLang="en-US" sz="6000" b="1">
                <a:solidFill>
                  <a:srgbClr val="17375E"/>
                </a:solidFill>
                <a:latin typeface="Arial" panose="020B0604020202020204" pitchFamily="34" charset="0"/>
              </a:rPr>
              <a:t>…return</a:t>
            </a:r>
            <a:endParaRPr lang="en-US" altLang="en-US" sz="5400" b="1">
              <a:solidFill>
                <a:srgbClr val="3366FF"/>
              </a:solidFill>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EDDA8CE4-5354-B646-9BC6-0E51C996D48F}"/>
              </a:ext>
            </a:extLst>
          </p:cNvPr>
          <p:cNvSpPr>
            <a:spLocks noGrp="1"/>
          </p:cNvSpPr>
          <p:nvPr>
            <p:ph type="title"/>
          </p:nvPr>
        </p:nvSpPr>
        <p:spPr bwMode="auto">
          <a:xfrm>
            <a:off x="228600" y="76200"/>
            <a:ext cx="5638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a:effectLst/>
                <a:ea typeface="ＭＳ Ｐゴシック" panose="020B0600070205080204" pitchFamily="34" charset="-128"/>
              </a:rPr>
              <a:t>Building a Docker Image</a:t>
            </a:r>
          </a:p>
        </p:txBody>
      </p:sp>
      <p:sp>
        <p:nvSpPr>
          <p:cNvPr id="82946" name="AutoShape 3">
            <a:extLst>
              <a:ext uri="{FF2B5EF4-FFF2-40B4-BE49-F238E27FC236}">
                <a16:creationId xmlns:a16="http://schemas.microsoft.com/office/drawing/2014/main" id="{75D4511E-B465-AE41-8019-E339ABE535C6}"/>
              </a:ext>
            </a:extLst>
          </p:cNvPr>
          <p:cNvSpPr>
            <a:spLocks noChangeArrowheads="1"/>
          </p:cNvSpPr>
          <p:nvPr/>
        </p:nvSpPr>
        <p:spPr bwMode="auto">
          <a:xfrm>
            <a:off x="1524000" y="1295400"/>
            <a:ext cx="2819400" cy="762000"/>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800" b="1">
                <a:solidFill>
                  <a:schemeClr val="bg1"/>
                </a:solidFill>
                <a:latin typeface="Arial" panose="020B0604020202020204" pitchFamily="34" charset="0"/>
              </a:rPr>
              <a:t>Base Image (</a:t>
            </a:r>
            <a:r>
              <a:rPr lang="en-US" altLang="en-US" sz="1800" b="1" i="1">
                <a:solidFill>
                  <a:schemeClr val="bg1"/>
                </a:solidFill>
                <a:latin typeface="Arial" panose="020B0604020202020204" pitchFamily="34" charset="0"/>
              </a:rPr>
              <a:t>Disk</a:t>
            </a:r>
            <a:r>
              <a:rPr lang="en-US" altLang="en-US" sz="1800" b="1">
                <a:solidFill>
                  <a:schemeClr val="bg1"/>
                </a:solidFill>
                <a:latin typeface="Arial" panose="020B0604020202020204" pitchFamily="34" charset="0"/>
              </a:rPr>
              <a:t>)</a:t>
            </a:r>
          </a:p>
        </p:txBody>
      </p:sp>
      <p:sp>
        <p:nvSpPr>
          <p:cNvPr id="82947" name="AutoShape 4">
            <a:extLst>
              <a:ext uri="{FF2B5EF4-FFF2-40B4-BE49-F238E27FC236}">
                <a16:creationId xmlns:a16="http://schemas.microsoft.com/office/drawing/2014/main" id="{A5135675-1EEA-7E48-8FA0-BF4E25088816}"/>
              </a:ext>
            </a:extLst>
          </p:cNvPr>
          <p:cNvSpPr>
            <a:spLocks noChangeArrowheads="1"/>
          </p:cNvSpPr>
          <p:nvPr/>
        </p:nvSpPr>
        <p:spPr bwMode="auto">
          <a:xfrm>
            <a:off x="1524000" y="2667000"/>
            <a:ext cx="2819400" cy="762000"/>
          </a:xfrm>
          <a:prstGeom prst="roundRect">
            <a:avLst>
              <a:gd name="adj" fmla="val 16667"/>
            </a:avLst>
          </a:prstGeom>
          <a:solidFill>
            <a:schemeClr val="bg2"/>
          </a:solidFill>
          <a:ln w="9525">
            <a:solidFill>
              <a:schemeClr val="tx1"/>
            </a:solidFill>
            <a:prstDash val="dash"/>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800">
                <a:solidFill>
                  <a:schemeClr val="tx1"/>
                </a:solidFill>
                <a:latin typeface="Arial" panose="020B0604020202020204" pitchFamily="34" charset="0"/>
              </a:rPr>
              <a:t>Container (</a:t>
            </a:r>
            <a:r>
              <a:rPr lang="en-US" altLang="en-US" sz="1800" i="1">
                <a:solidFill>
                  <a:schemeClr val="tx1"/>
                </a:solidFill>
                <a:latin typeface="Arial" panose="020B0604020202020204" pitchFamily="34" charset="0"/>
              </a:rPr>
              <a:t>Memory</a:t>
            </a:r>
            <a:r>
              <a:rPr lang="en-US" altLang="en-US" sz="1800">
                <a:solidFill>
                  <a:schemeClr val="tx1"/>
                </a:solidFill>
                <a:latin typeface="Arial" panose="020B0604020202020204" pitchFamily="34" charset="0"/>
              </a:rPr>
              <a:t>)</a:t>
            </a:r>
          </a:p>
        </p:txBody>
      </p:sp>
      <p:sp>
        <p:nvSpPr>
          <p:cNvPr id="82948" name="AutoShape 5">
            <a:extLst>
              <a:ext uri="{FF2B5EF4-FFF2-40B4-BE49-F238E27FC236}">
                <a16:creationId xmlns:a16="http://schemas.microsoft.com/office/drawing/2014/main" id="{C3B3B633-4689-9C4A-AE26-E1674C7E0E24}"/>
              </a:ext>
            </a:extLst>
          </p:cNvPr>
          <p:cNvSpPr>
            <a:spLocks noChangeArrowheads="1"/>
          </p:cNvSpPr>
          <p:nvPr/>
        </p:nvSpPr>
        <p:spPr bwMode="auto">
          <a:xfrm>
            <a:off x="1524000" y="3962400"/>
            <a:ext cx="2819400" cy="762000"/>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800" b="1">
                <a:solidFill>
                  <a:schemeClr val="bg1"/>
                </a:solidFill>
                <a:latin typeface="Arial" panose="020B0604020202020204" pitchFamily="34" charset="0"/>
              </a:rPr>
              <a:t>New Image (</a:t>
            </a:r>
            <a:r>
              <a:rPr lang="en-US" altLang="en-US" sz="1800" b="1" i="1">
                <a:solidFill>
                  <a:schemeClr val="bg1"/>
                </a:solidFill>
                <a:latin typeface="Arial" panose="020B0604020202020204" pitchFamily="34" charset="0"/>
              </a:rPr>
              <a:t>Disk</a:t>
            </a:r>
            <a:r>
              <a:rPr lang="en-US" altLang="en-US" sz="1800" b="1">
                <a:solidFill>
                  <a:schemeClr val="bg1"/>
                </a:solidFill>
                <a:latin typeface="Arial" panose="020B0604020202020204" pitchFamily="34" charset="0"/>
              </a:rPr>
              <a:t>)</a:t>
            </a:r>
          </a:p>
        </p:txBody>
      </p:sp>
      <p:cxnSp>
        <p:nvCxnSpPr>
          <p:cNvPr id="82949" name="AutoShape 6">
            <a:extLst>
              <a:ext uri="{FF2B5EF4-FFF2-40B4-BE49-F238E27FC236}">
                <a16:creationId xmlns:a16="http://schemas.microsoft.com/office/drawing/2014/main" id="{9C7C0210-F136-4F49-83E8-35B38DE5AAC1}"/>
              </a:ext>
            </a:extLst>
          </p:cNvPr>
          <p:cNvCxnSpPr>
            <a:cxnSpLocks noChangeShapeType="1"/>
            <a:stCxn id="82946" idx="2"/>
            <a:endCxn id="82947" idx="0"/>
          </p:cNvCxnSpPr>
          <p:nvPr/>
        </p:nvCxnSpPr>
        <p:spPr bwMode="auto">
          <a:xfrm>
            <a:off x="2933700" y="2057400"/>
            <a:ext cx="0" cy="609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950" name="AutoShape 7">
            <a:extLst>
              <a:ext uri="{FF2B5EF4-FFF2-40B4-BE49-F238E27FC236}">
                <a16:creationId xmlns:a16="http://schemas.microsoft.com/office/drawing/2014/main" id="{0E126D5A-5B01-884B-A737-B260DEA7FACD}"/>
              </a:ext>
            </a:extLst>
          </p:cNvPr>
          <p:cNvCxnSpPr>
            <a:cxnSpLocks noChangeShapeType="1"/>
            <a:stCxn id="82947" idx="2"/>
            <a:endCxn id="82948" idx="0"/>
          </p:cNvCxnSpPr>
          <p:nvPr/>
        </p:nvCxnSpPr>
        <p:spPr bwMode="auto">
          <a:xfrm>
            <a:off x="2933700" y="3429000"/>
            <a:ext cx="0" cy="533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2951" name="AutoShape 8">
            <a:extLst>
              <a:ext uri="{FF2B5EF4-FFF2-40B4-BE49-F238E27FC236}">
                <a16:creationId xmlns:a16="http://schemas.microsoft.com/office/drawing/2014/main" id="{E79E5B13-B50F-D142-B204-B6852EC19ABD}"/>
              </a:ext>
            </a:extLst>
          </p:cNvPr>
          <p:cNvSpPr>
            <a:spLocks noChangeArrowheads="1"/>
          </p:cNvSpPr>
          <p:nvPr/>
        </p:nvSpPr>
        <p:spPr bwMode="auto">
          <a:xfrm>
            <a:off x="5834063" y="2590800"/>
            <a:ext cx="1676400" cy="838200"/>
          </a:xfrm>
          <a:prstGeom prst="foldedCorner">
            <a:avLst>
              <a:gd name="adj" fmla="val 12500"/>
            </a:avLst>
          </a:prstGeom>
          <a:solidFill>
            <a:schemeClr val="bg1"/>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800">
                <a:solidFill>
                  <a:schemeClr val="tx2"/>
                </a:solidFill>
                <a:latin typeface="Arial" panose="020B0604020202020204" pitchFamily="34" charset="0"/>
              </a:rPr>
              <a:t>Dockerfile</a:t>
            </a:r>
          </a:p>
        </p:txBody>
      </p:sp>
      <p:sp>
        <p:nvSpPr>
          <p:cNvPr id="82952" name="Text Box 9">
            <a:extLst>
              <a:ext uri="{FF2B5EF4-FFF2-40B4-BE49-F238E27FC236}">
                <a16:creationId xmlns:a16="http://schemas.microsoft.com/office/drawing/2014/main" id="{9D2DD742-D58F-A24D-AAD2-9CBCD0461BF9}"/>
              </a:ext>
            </a:extLst>
          </p:cNvPr>
          <p:cNvSpPr txBox="1">
            <a:spLocks noChangeArrowheads="1"/>
          </p:cNvSpPr>
          <p:nvPr/>
        </p:nvSpPr>
        <p:spPr bwMode="auto">
          <a:xfrm>
            <a:off x="6672263" y="2133600"/>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chemeClr val="tx1"/>
                </a:solidFill>
                <a:latin typeface="Arial" panose="020B0604020202020204" pitchFamily="34" charset="0"/>
              </a:rPr>
              <a:t>Load</a:t>
            </a:r>
          </a:p>
        </p:txBody>
      </p:sp>
      <p:sp>
        <p:nvSpPr>
          <p:cNvPr id="82953" name="Text Box 10">
            <a:extLst>
              <a:ext uri="{FF2B5EF4-FFF2-40B4-BE49-F238E27FC236}">
                <a16:creationId xmlns:a16="http://schemas.microsoft.com/office/drawing/2014/main" id="{D7A92467-8D34-D94E-A4D1-1085BB8AF33D}"/>
              </a:ext>
            </a:extLst>
          </p:cNvPr>
          <p:cNvSpPr txBox="1">
            <a:spLocks noChangeArrowheads="1"/>
          </p:cNvSpPr>
          <p:nvPr/>
        </p:nvSpPr>
        <p:spPr bwMode="auto">
          <a:xfrm>
            <a:off x="2914650" y="3519488"/>
            <a:ext cx="97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chemeClr val="tx1"/>
                </a:solidFill>
                <a:latin typeface="Arial" panose="020B0604020202020204" pitchFamily="34" charset="0"/>
              </a:rPr>
              <a:t>Commit</a:t>
            </a:r>
          </a:p>
        </p:txBody>
      </p:sp>
      <p:sp>
        <p:nvSpPr>
          <p:cNvPr id="82954" name="Text Box 11">
            <a:extLst>
              <a:ext uri="{FF2B5EF4-FFF2-40B4-BE49-F238E27FC236}">
                <a16:creationId xmlns:a16="http://schemas.microsoft.com/office/drawing/2014/main" id="{5E3C2C27-B255-AA4B-B5FC-F8DAA1515EFD}"/>
              </a:ext>
            </a:extLst>
          </p:cNvPr>
          <p:cNvSpPr txBox="1">
            <a:spLocks noChangeArrowheads="1"/>
          </p:cNvSpPr>
          <p:nvPr/>
        </p:nvSpPr>
        <p:spPr bwMode="auto">
          <a:xfrm>
            <a:off x="2909888" y="2209800"/>
            <a:ext cx="60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chemeClr val="tx1"/>
                </a:solidFill>
                <a:latin typeface="Arial" panose="020B0604020202020204" pitchFamily="34" charset="0"/>
              </a:rPr>
              <a:t>Run</a:t>
            </a:r>
          </a:p>
        </p:txBody>
      </p:sp>
      <p:sp>
        <p:nvSpPr>
          <p:cNvPr id="82955" name="Text Box 12">
            <a:extLst>
              <a:ext uri="{FF2B5EF4-FFF2-40B4-BE49-F238E27FC236}">
                <a16:creationId xmlns:a16="http://schemas.microsoft.com/office/drawing/2014/main" id="{332553F0-528C-F442-AA74-364ADC8439B3}"/>
              </a:ext>
            </a:extLst>
          </p:cNvPr>
          <p:cNvSpPr txBox="1">
            <a:spLocks noChangeArrowheads="1"/>
          </p:cNvSpPr>
          <p:nvPr/>
        </p:nvSpPr>
        <p:spPr bwMode="auto">
          <a:xfrm>
            <a:off x="304800" y="2590800"/>
            <a:ext cx="1447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chemeClr val="tx1"/>
                </a:solidFill>
                <a:latin typeface="Arial" panose="020B0604020202020204" pitchFamily="34" charset="0"/>
              </a:rPr>
              <a:t>Run the</a:t>
            </a:r>
          </a:p>
          <a:p>
            <a:pPr eaLnBrk="1" hangingPunct="1">
              <a:spcBef>
                <a:spcPct val="0"/>
              </a:spcBef>
              <a:buSzTx/>
              <a:buFontTx/>
              <a:buNone/>
            </a:pPr>
            <a:r>
              <a:rPr lang="en-US" altLang="en-US" sz="1800">
                <a:solidFill>
                  <a:schemeClr val="tx1"/>
                </a:solidFill>
                <a:latin typeface="Arial" panose="020B0604020202020204" pitchFamily="34" charset="0"/>
              </a:rPr>
              <a:t>Installation</a:t>
            </a:r>
          </a:p>
          <a:p>
            <a:pPr eaLnBrk="1" hangingPunct="1">
              <a:spcBef>
                <a:spcPct val="0"/>
              </a:spcBef>
              <a:buSzTx/>
              <a:buFontTx/>
              <a:buNone/>
            </a:pPr>
            <a:r>
              <a:rPr lang="en-US" altLang="en-US" sz="1800">
                <a:solidFill>
                  <a:schemeClr val="tx1"/>
                </a:solidFill>
                <a:latin typeface="Arial" panose="020B0604020202020204" pitchFamily="34" charset="0"/>
              </a:rPr>
              <a:t>procedure</a:t>
            </a:r>
          </a:p>
        </p:txBody>
      </p:sp>
      <p:sp>
        <p:nvSpPr>
          <p:cNvPr id="82956" name="AutoShape 13">
            <a:extLst>
              <a:ext uri="{FF2B5EF4-FFF2-40B4-BE49-F238E27FC236}">
                <a16:creationId xmlns:a16="http://schemas.microsoft.com/office/drawing/2014/main" id="{77E970C2-B9FE-4B4A-9101-388D9FDACFA1}"/>
              </a:ext>
            </a:extLst>
          </p:cNvPr>
          <p:cNvSpPr>
            <a:spLocks noChangeArrowheads="1"/>
          </p:cNvSpPr>
          <p:nvPr/>
        </p:nvSpPr>
        <p:spPr bwMode="auto">
          <a:xfrm>
            <a:off x="5257800" y="1295400"/>
            <a:ext cx="2819400" cy="762000"/>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800" b="1">
                <a:solidFill>
                  <a:schemeClr val="bg1"/>
                </a:solidFill>
                <a:latin typeface="Arial" panose="020B0604020202020204" pitchFamily="34" charset="0"/>
              </a:rPr>
              <a:t>Base Image (</a:t>
            </a:r>
            <a:r>
              <a:rPr lang="en-US" altLang="en-US" sz="1800" b="1" i="1">
                <a:solidFill>
                  <a:schemeClr val="bg1"/>
                </a:solidFill>
                <a:latin typeface="Arial" panose="020B0604020202020204" pitchFamily="34" charset="0"/>
              </a:rPr>
              <a:t>Disk</a:t>
            </a:r>
            <a:r>
              <a:rPr lang="en-US" altLang="en-US" sz="1800" b="1">
                <a:solidFill>
                  <a:schemeClr val="bg1"/>
                </a:solidFill>
                <a:latin typeface="Arial" panose="020B0604020202020204" pitchFamily="34" charset="0"/>
              </a:rPr>
              <a:t>)</a:t>
            </a:r>
          </a:p>
        </p:txBody>
      </p:sp>
      <p:cxnSp>
        <p:nvCxnSpPr>
          <p:cNvPr id="82957" name="AutoShape 14">
            <a:extLst>
              <a:ext uri="{FF2B5EF4-FFF2-40B4-BE49-F238E27FC236}">
                <a16:creationId xmlns:a16="http://schemas.microsoft.com/office/drawing/2014/main" id="{1B2B707E-BA96-AE48-B0D4-5B7A90410D01}"/>
              </a:ext>
            </a:extLst>
          </p:cNvPr>
          <p:cNvCxnSpPr>
            <a:cxnSpLocks noChangeShapeType="1"/>
            <a:stCxn id="82956" idx="2"/>
            <a:endCxn id="82951" idx="0"/>
          </p:cNvCxnSpPr>
          <p:nvPr/>
        </p:nvCxnSpPr>
        <p:spPr bwMode="auto">
          <a:xfrm>
            <a:off x="6667500" y="2057400"/>
            <a:ext cx="4763" cy="533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2958" name="AutoShape 15">
            <a:extLst>
              <a:ext uri="{FF2B5EF4-FFF2-40B4-BE49-F238E27FC236}">
                <a16:creationId xmlns:a16="http://schemas.microsoft.com/office/drawing/2014/main" id="{8E37D6F4-AC0F-C545-A451-5AEE85DCE163}"/>
              </a:ext>
            </a:extLst>
          </p:cNvPr>
          <p:cNvSpPr>
            <a:spLocks noChangeArrowheads="1"/>
          </p:cNvSpPr>
          <p:nvPr/>
        </p:nvSpPr>
        <p:spPr bwMode="auto">
          <a:xfrm>
            <a:off x="5257800" y="3962400"/>
            <a:ext cx="2819400" cy="762000"/>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800" b="1">
                <a:solidFill>
                  <a:schemeClr val="bg1"/>
                </a:solidFill>
                <a:latin typeface="Arial" panose="020B0604020202020204" pitchFamily="34" charset="0"/>
              </a:rPr>
              <a:t>New Image (</a:t>
            </a:r>
            <a:r>
              <a:rPr lang="en-US" altLang="en-US" sz="1800" b="1" i="1">
                <a:solidFill>
                  <a:schemeClr val="bg1"/>
                </a:solidFill>
                <a:latin typeface="Arial" panose="020B0604020202020204" pitchFamily="34" charset="0"/>
              </a:rPr>
              <a:t>Disk</a:t>
            </a:r>
            <a:r>
              <a:rPr lang="en-US" altLang="en-US" sz="1800" b="1">
                <a:solidFill>
                  <a:schemeClr val="bg1"/>
                </a:solidFill>
                <a:latin typeface="Arial" panose="020B0604020202020204" pitchFamily="34" charset="0"/>
              </a:rPr>
              <a:t>)</a:t>
            </a:r>
          </a:p>
        </p:txBody>
      </p:sp>
      <p:sp>
        <p:nvSpPr>
          <p:cNvPr id="82959" name="Text Box 16">
            <a:extLst>
              <a:ext uri="{FF2B5EF4-FFF2-40B4-BE49-F238E27FC236}">
                <a16:creationId xmlns:a16="http://schemas.microsoft.com/office/drawing/2014/main" id="{E958351D-E6EB-C14B-A1C9-5D4C228FF52E}"/>
              </a:ext>
            </a:extLst>
          </p:cNvPr>
          <p:cNvSpPr txBox="1">
            <a:spLocks noChangeArrowheads="1"/>
          </p:cNvSpPr>
          <p:nvPr/>
        </p:nvSpPr>
        <p:spPr bwMode="auto">
          <a:xfrm>
            <a:off x="6677025" y="3505200"/>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chemeClr val="tx1"/>
                </a:solidFill>
                <a:latin typeface="Arial" panose="020B0604020202020204" pitchFamily="34" charset="0"/>
              </a:rPr>
              <a:t>Build</a:t>
            </a:r>
          </a:p>
        </p:txBody>
      </p:sp>
      <p:cxnSp>
        <p:nvCxnSpPr>
          <p:cNvPr id="82960" name="AutoShape 17">
            <a:extLst>
              <a:ext uri="{FF2B5EF4-FFF2-40B4-BE49-F238E27FC236}">
                <a16:creationId xmlns:a16="http://schemas.microsoft.com/office/drawing/2014/main" id="{EF6112A0-74F6-CA47-909E-FF0F00109CE8}"/>
              </a:ext>
            </a:extLst>
          </p:cNvPr>
          <p:cNvCxnSpPr>
            <a:cxnSpLocks noChangeShapeType="1"/>
            <a:stCxn id="82951" idx="2"/>
            <a:endCxn id="82958" idx="0"/>
          </p:cNvCxnSpPr>
          <p:nvPr/>
        </p:nvCxnSpPr>
        <p:spPr bwMode="auto">
          <a:xfrm flipH="1">
            <a:off x="6667500" y="3429000"/>
            <a:ext cx="4763" cy="533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2961" name="Text Box 18">
            <a:extLst>
              <a:ext uri="{FF2B5EF4-FFF2-40B4-BE49-F238E27FC236}">
                <a16:creationId xmlns:a16="http://schemas.microsoft.com/office/drawing/2014/main" id="{4750A16D-84FD-4B41-AFC8-FEDF0E621184}"/>
              </a:ext>
            </a:extLst>
          </p:cNvPr>
          <p:cNvSpPr txBox="1">
            <a:spLocks noChangeArrowheads="1"/>
          </p:cNvSpPr>
          <p:nvPr/>
        </p:nvSpPr>
        <p:spPr bwMode="auto">
          <a:xfrm>
            <a:off x="7620000" y="2635250"/>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chemeClr val="tx1"/>
                </a:solidFill>
                <a:latin typeface="Arial" panose="020B0604020202020204" pitchFamily="34" charset="0"/>
              </a:rPr>
              <a:t>Installation</a:t>
            </a:r>
          </a:p>
          <a:p>
            <a:pPr eaLnBrk="1" hangingPunct="1">
              <a:spcBef>
                <a:spcPct val="0"/>
              </a:spcBef>
              <a:buSzTx/>
              <a:buFontTx/>
              <a:buNone/>
            </a:pPr>
            <a:r>
              <a:rPr lang="en-US" altLang="en-US" sz="1800">
                <a:solidFill>
                  <a:schemeClr val="tx1"/>
                </a:solidFill>
                <a:latin typeface="Arial" panose="020B0604020202020204" pitchFamily="34" charset="0"/>
              </a:rPr>
              <a:t>script</a:t>
            </a:r>
          </a:p>
        </p:txBody>
      </p:sp>
      <p:sp>
        <p:nvSpPr>
          <p:cNvPr id="82962" name="Line 19">
            <a:extLst>
              <a:ext uri="{FF2B5EF4-FFF2-40B4-BE49-F238E27FC236}">
                <a16:creationId xmlns:a16="http://schemas.microsoft.com/office/drawing/2014/main" id="{D9070133-E068-A846-97B2-AF1BFFCCD934}"/>
              </a:ext>
            </a:extLst>
          </p:cNvPr>
          <p:cNvSpPr>
            <a:spLocks noChangeShapeType="1"/>
          </p:cNvSpPr>
          <p:nvPr/>
        </p:nvSpPr>
        <p:spPr bwMode="auto">
          <a:xfrm>
            <a:off x="4800600" y="838200"/>
            <a:ext cx="0" cy="41910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b-NO"/>
          </a:p>
        </p:txBody>
      </p:sp>
      <p:sp>
        <p:nvSpPr>
          <p:cNvPr id="82963" name="Text Box 20">
            <a:extLst>
              <a:ext uri="{FF2B5EF4-FFF2-40B4-BE49-F238E27FC236}">
                <a16:creationId xmlns:a16="http://schemas.microsoft.com/office/drawing/2014/main" id="{BFAE2D23-E5F9-0847-A04B-0E2E632D75CB}"/>
              </a:ext>
            </a:extLst>
          </p:cNvPr>
          <p:cNvSpPr txBox="1">
            <a:spLocks noChangeArrowheads="1"/>
          </p:cNvSpPr>
          <p:nvPr/>
        </p:nvSpPr>
        <p:spPr bwMode="auto">
          <a:xfrm>
            <a:off x="1785938" y="762000"/>
            <a:ext cx="227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b="1">
                <a:solidFill>
                  <a:schemeClr val="tx1"/>
                </a:solidFill>
                <a:latin typeface="Arial" panose="020B0604020202020204" pitchFamily="34" charset="0"/>
              </a:rPr>
              <a:t>Interactive building</a:t>
            </a:r>
          </a:p>
        </p:txBody>
      </p:sp>
      <p:sp>
        <p:nvSpPr>
          <p:cNvPr id="82964" name="Text Box 21">
            <a:extLst>
              <a:ext uri="{FF2B5EF4-FFF2-40B4-BE49-F238E27FC236}">
                <a16:creationId xmlns:a16="http://schemas.microsoft.com/office/drawing/2014/main" id="{29BABB9D-EA4F-CF42-957F-406BDB3F989F}"/>
              </a:ext>
            </a:extLst>
          </p:cNvPr>
          <p:cNvSpPr txBox="1">
            <a:spLocks noChangeArrowheads="1"/>
          </p:cNvSpPr>
          <p:nvPr/>
        </p:nvSpPr>
        <p:spPr bwMode="auto">
          <a:xfrm>
            <a:off x="5029200" y="762000"/>
            <a:ext cx="315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b="1">
                <a:solidFill>
                  <a:schemeClr val="tx1"/>
                </a:solidFill>
                <a:latin typeface="Arial" panose="020B0604020202020204" pitchFamily="34" charset="0"/>
              </a:rPr>
              <a:t>Building from a Docker File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8F38-6FDC-2043-AF50-9DE990EBA1CD}"/>
              </a:ext>
            </a:extLst>
          </p:cNvPr>
          <p:cNvSpPr>
            <a:spLocks noGrp="1"/>
          </p:cNvSpPr>
          <p:nvPr>
            <p:ph type="title"/>
          </p:nvPr>
        </p:nvSpPr>
        <p:spPr/>
        <p:txBody>
          <a:bodyPr/>
          <a:lstStyle/>
          <a:p>
            <a:pPr>
              <a:defRPr/>
            </a:pPr>
            <a:endParaRPr lang="en-US" dirty="0">
              <a:solidFill>
                <a:schemeClr val="tx2">
                  <a:lumMod val="75000"/>
                </a:schemeClr>
              </a:solidFill>
            </a:endParaRPr>
          </a:p>
        </p:txBody>
      </p:sp>
      <p:sp>
        <p:nvSpPr>
          <p:cNvPr id="83970" name="TextBox 3">
            <a:extLst>
              <a:ext uri="{FF2B5EF4-FFF2-40B4-BE49-F238E27FC236}">
                <a16:creationId xmlns:a16="http://schemas.microsoft.com/office/drawing/2014/main" id="{0CC4DE38-0EE1-1548-A62D-ED33CFB3813E}"/>
              </a:ext>
            </a:extLst>
          </p:cNvPr>
          <p:cNvSpPr txBox="1">
            <a:spLocks noChangeArrowheads="1"/>
          </p:cNvSpPr>
          <p:nvPr/>
        </p:nvSpPr>
        <p:spPr bwMode="auto">
          <a:xfrm>
            <a:off x="1603375" y="2514600"/>
            <a:ext cx="565943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is-IS" altLang="en-US" sz="6000" b="1">
                <a:solidFill>
                  <a:srgbClr val="17375E"/>
                </a:solidFill>
                <a:latin typeface="Arial" panose="020B0604020202020204" pitchFamily="34" charset="0"/>
              </a:rPr>
              <a:t>Managing </a:t>
            </a:r>
          </a:p>
          <a:p>
            <a:pPr algn="ctr" eaLnBrk="1" hangingPunct="1">
              <a:spcBef>
                <a:spcPct val="0"/>
              </a:spcBef>
              <a:buSzTx/>
              <a:buFontTx/>
              <a:buNone/>
            </a:pPr>
            <a:r>
              <a:rPr lang="is-IS" altLang="en-US" sz="6000" b="1">
                <a:solidFill>
                  <a:srgbClr val="17375E"/>
                </a:solidFill>
                <a:latin typeface="Arial" panose="020B0604020202020204" pitchFamily="34" charset="0"/>
              </a:rPr>
              <a:t>Docker images</a:t>
            </a:r>
            <a:endParaRPr lang="en-US" altLang="en-US" sz="5400" b="1">
              <a:solidFill>
                <a:srgbClr val="3366FF"/>
              </a:solidFill>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890270E2-2370-AF48-8B7C-3D22D98F483B}"/>
              </a:ext>
            </a:extLst>
          </p:cNvPr>
          <p:cNvSpPr>
            <a:spLocks noGrp="1"/>
          </p:cNvSpPr>
          <p:nvPr>
            <p:ph type="title"/>
          </p:nvPr>
        </p:nvSpPr>
        <p:spPr bwMode="auto">
          <a:xfrm>
            <a:off x="228600" y="76200"/>
            <a:ext cx="81534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a:effectLst/>
                <a:ea typeface="ＭＳ Ｐゴシック" panose="020B0600070205080204" pitchFamily="34" charset="-128"/>
              </a:rPr>
              <a:t>Interactive building Example: curl &amp; vim</a:t>
            </a:r>
          </a:p>
        </p:txBody>
      </p:sp>
      <p:sp>
        <p:nvSpPr>
          <p:cNvPr id="304131" name="Rectangle 3">
            <a:extLst>
              <a:ext uri="{FF2B5EF4-FFF2-40B4-BE49-F238E27FC236}">
                <a16:creationId xmlns:a16="http://schemas.microsoft.com/office/drawing/2014/main" id="{59E02E23-2A7C-3E45-92E5-471B8809BBE4}"/>
              </a:ext>
            </a:extLst>
          </p:cNvPr>
          <p:cNvSpPr>
            <a:spLocks noChangeArrowheads="1"/>
          </p:cNvSpPr>
          <p:nvPr/>
        </p:nvSpPr>
        <p:spPr bwMode="auto">
          <a:xfrm>
            <a:off x="304800" y="990600"/>
            <a:ext cx="8382000" cy="320675"/>
          </a:xfrm>
          <a:prstGeom prst="rect">
            <a:avLst/>
          </a:prstGeom>
          <a:solidFill>
            <a:srgbClr val="4E4E40"/>
          </a:solidFill>
          <a:ln w="9525">
            <a:solidFill>
              <a:schemeClr val="tx1"/>
            </a:solidFill>
            <a:miter lim="800000"/>
            <a:headEnd/>
            <a:tailEnd/>
          </a:ln>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nSpc>
                <a:spcPct val="80000"/>
              </a:lnSpc>
              <a:buFont typeface="Wingdings" pitchFamily="2" charset="2"/>
              <a:buNone/>
            </a:pPr>
            <a:r>
              <a:rPr lang="en-US" altLang="en-US" sz="1800" b="1">
                <a:solidFill>
                  <a:schemeClr val="bg1"/>
                </a:solidFill>
                <a:latin typeface="Arial" panose="020B0604020202020204" pitchFamily="34" charset="0"/>
              </a:rPr>
              <a:t>$ </a:t>
            </a:r>
            <a:r>
              <a:rPr lang="en-US" altLang="en-US" sz="1800">
                <a:solidFill>
                  <a:schemeClr val="bg1"/>
                </a:solidFill>
                <a:latin typeface="Arial" panose="020B0604020202020204" pitchFamily="34" charset="0"/>
              </a:rPr>
              <a:t>docker run -t -i ubuntu:14.04</a:t>
            </a:r>
          </a:p>
        </p:txBody>
      </p:sp>
      <p:sp>
        <p:nvSpPr>
          <p:cNvPr id="304132" name="Rectangle 4">
            <a:extLst>
              <a:ext uri="{FF2B5EF4-FFF2-40B4-BE49-F238E27FC236}">
                <a16:creationId xmlns:a16="http://schemas.microsoft.com/office/drawing/2014/main" id="{581D2893-E65D-0140-9BCB-F4095AB8F736}"/>
              </a:ext>
            </a:extLst>
          </p:cNvPr>
          <p:cNvSpPr>
            <a:spLocks noChangeArrowheads="1"/>
          </p:cNvSpPr>
          <p:nvPr/>
        </p:nvSpPr>
        <p:spPr bwMode="auto">
          <a:xfrm>
            <a:off x="304800" y="1295400"/>
            <a:ext cx="8382000" cy="1200150"/>
          </a:xfrm>
          <a:prstGeom prst="rect">
            <a:avLst/>
          </a:prstGeom>
          <a:solidFill>
            <a:srgbClr val="B4B599"/>
          </a:solidFill>
          <a:ln w="9525">
            <a:solidFill>
              <a:schemeClr val="tx1"/>
            </a:solidFill>
            <a:miter lim="800000"/>
            <a:headEnd/>
            <a:tailEnd/>
          </a:ln>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b="1">
                <a:solidFill>
                  <a:schemeClr val="tx1"/>
                </a:solidFill>
                <a:latin typeface="Arial" panose="020B0604020202020204" pitchFamily="34" charset="0"/>
              </a:rPr>
              <a:t>root@2a896c8cdd83:/# </a:t>
            </a:r>
            <a:r>
              <a:rPr lang="en-US" altLang="en-US" sz="1800">
                <a:solidFill>
                  <a:schemeClr val="tx1"/>
                </a:solidFill>
                <a:latin typeface="Arial" panose="020B0604020202020204" pitchFamily="34" charset="0"/>
              </a:rPr>
              <a:t>apt-get update-y</a:t>
            </a:r>
          </a:p>
          <a:p>
            <a:pPr eaLnBrk="1" hangingPunct="1">
              <a:spcBef>
                <a:spcPct val="0"/>
              </a:spcBef>
              <a:buSzTx/>
              <a:buFontTx/>
              <a:buNone/>
            </a:pPr>
            <a:r>
              <a:rPr lang="en-US" altLang="en-US" sz="1800" b="1">
                <a:solidFill>
                  <a:schemeClr val="tx1"/>
                </a:solidFill>
                <a:latin typeface="Arial" panose="020B0604020202020204" pitchFamily="34" charset="0"/>
              </a:rPr>
              <a:t>root@2a896c8cdd83:/# </a:t>
            </a:r>
            <a:r>
              <a:rPr lang="en-US" altLang="en-US" sz="1800">
                <a:solidFill>
                  <a:schemeClr val="tx1"/>
                </a:solidFill>
                <a:latin typeface="Arial" panose="020B0604020202020204" pitchFamily="34" charset="0"/>
              </a:rPr>
              <a:t>apt-get install -y curl</a:t>
            </a:r>
          </a:p>
          <a:p>
            <a:pPr eaLnBrk="1" hangingPunct="1">
              <a:spcBef>
                <a:spcPct val="0"/>
              </a:spcBef>
              <a:buSzTx/>
              <a:buFontTx/>
              <a:buNone/>
            </a:pPr>
            <a:r>
              <a:rPr lang="en-US" altLang="en-US" sz="1800" b="1">
                <a:solidFill>
                  <a:schemeClr val="tx1"/>
                </a:solidFill>
                <a:latin typeface="Arial" panose="020B0604020202020204" pitchFamily="34" charset="0"/>
              </a:rPr>
              <a:t>root@2a896c8cdd83:/#</a:t>
            </a:r>
            <a:r>
              <a:rPr lang="en-US" altLang="en-US" sz="1800">
                <a:solidFill>
                  <a:schemeClr val="tx1"/>
                </a:solidFill>
                <a:latin typeface="Arial" panose="020B0604020202020204" pitchFamily="34" charset="0"/>
              </a:rPr>
              <a:t> apt-get install -y vim</a:t>
            </a:r>
          </a:p>
          <a:p>
            <a:pPr eaLnBrk="1" hangingPunct="1">
              <a:spcBef>
                <a:spcPct val="0"/>
              </a:spcBef>
              <a:buSzTx/>
              <a:buFontTx/>
              <a:buNone/>
            </a:pPr>
            <a:r>
              <a:rPr lang="en-US" altLang="en-US" sz="1800" b="1">
                <a:solidFill>
                  <a:schemeClr val="tx1"/>
                </a:solidFill>
                <a:latin typeface="Arial" panose="020B0604020202020204" pitchFamily="34" charset="0"/>
              </a:rPr>
              <a:t>root@2a896c8cdd83:/# </a:t>
            </a:r>
            <a:r>
              <a:rPr lang="en-US" altLang="en-US" sz="1800">
                <a:solidFill>
                  <a:schemeClr val="tx1"/>
                </a:solidFill>
                <a:latin typeface="Arial" panose="020B0604020202020204" pitchFamily="34" charset="0"/>
              </a:rPr>
              <a:t>exit </a:t>
            </a:r>
          </a:p>
        </p:txBody>
      </p:sp>
      <p:sp>
        <p:nvSpPr>
          <p:cNvPr id="304133" name="Rectangle 5">
            <a:extLst>
              <a:ext uri="{FF2B5EF4-FFF2-40B4-BE49-F238E27FC236}">
                <a16:creationId xmlns:a16="http://schemas.microsoft.com/office/drawing/2014/main" id="{1972F8F2-A164-B04A-8C3E-161C4F26E92C}"/>
              </a:ext>
            </a:extLst>
          </p:cNvPr>
          <p:cNvSpPr>
            <a:spLocks noChangeArrowheads="1"/>
          </p:cNvSpPr>
          <p:nvPr/>
        </p:nvSpPr>
        <p:spPr bwMode="auto">
          <a:xfrm>
            <a:off x="304800" y="2498725"/>
            <a:ext cx="8382000" cy="376238"/>
          </a:xfrm>
          <a:prstGeom prst="rect">
            <a:avLst/>
          </a:prstGeom>
          <a:solidFill>
            <a:srgbClr val="D1D2C0"/>
          </a:solidFill>
          <a:ln w="9525">
            <a:solidFill>
              <a:schemeClr val="tx1"/>
            </a:solidFill>
            <a:miter lim="800000"/>
            <a:headEnd/>
            <a:tailEnd/>
          </a:ln>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buFont typeface="Wingdings" pitchFamily="2" charset="2"/>
              <a:buNone/>
            </a:pPr>
            <a:r>
              <a:rPr lang="en-US" altLang="en-US" sz="1800" b="1">
                <a:latin typeface="Arial" panose="020B0604020202020204" pitchFamily="34" charset="0"/>
              </a:rPr>
              <a:t>$</a:t>
            </a:r>
            <a:r>
              <a:rPr lang="en-US" altLang="en-US" sz="1800">
                <a:latin typeface="Arial" panose="020B0604020202020204" pitchFamily="34" charset="0"/>
              </a:rPr>
              <a:t> docker commit </a:t>
            </a:r>
            <a:r>
              <a:rPr lang="en-US" altLang="en-US" sz="1800" b="1">
                <a:solidFill>
                  <a:srgbClr val="FF0000"/>
                </a:solidFill>
                <a:latin typeface="Arial" panose="020B0604020202020204" pitchFamily="34" charset="0"/>
              </a:rPr>
              <a:t>2a896c8cdd83</a:t>
            </a:r>
            <a:r>
              <a:rPr lang="en-US" altLang="en-US" sz="1800" b="1">
                <a:latin typeface="Arial" panose="020B0604020202020204" pitchFamily="34" charset="0"/>
              </a:rPr>
              <a:t> </a:t>
            </a:r>
            <a:r>
              <a:rPr lang="en-US" altLang="en-US" sz="1800" b="1">
                <a:solidFill>
                  <a:srgbClr val="3366FF"/>
                </a:solidFill>
                <a:latin typeface="Arial" panose="020B0604020202020204" pitchFamily="34" charset="0"/>
              </a:rPr>
              <a:t>youruser</a:t>
            </a:r>
            <a:r>
              <a:rPr lang="en-US" altLang="en-US" sz="1800" b="1">
                <a:solidFill>
                  <a:schemeClr val="tx1"/>
                </a:solidFill>
                <a:latin typeface="Arial" panose="020B0604020202020204" pitchFamily="34" charset="0"/>
              </a:rPr>
              <a:t>/curlvim:1.0</a:t>
            </a:r>
          </a:p>
        </p:txBody>
      </p:sp>
      <p:sp>
        <p:nvSpPr>
          <p:cNvPr id="304134" name="Rectangle 6">
            <a:extLst>
              <a:ext uri="{FF2B5EF4-FFF2-40B4-BE49-F238E27FC236}">
                <a16:creationId xmlns:a16="http://schemas.microsoft.com/office/drawing/2014/main" id="{5D40FC96-3A98-C447-9101-C1F00C9FF7D0}"/>
              </a:ext>
            </a:extLst>
          </p:cNvPr>
          <p:cNvSpPr>
            <a:spLocks noChangeArrowheads="1"/>
          </p:cNvSpPr>
          <p:nvPr/>
        </p:nvSpPr>
        <p:spPr bwMode="auto">
          <a:xfrm>
            <a:off x="304800" y="2879725"/>
            <a:ext cx="8382000" cy="1200150"/>
          </a:xfrm>
          <a:prstGeom prst="rect">
            <a:avLst/>
          </a:prstGeom>
          <a:solidFill>
            <a:srgbClr val="E5E5DB"/>
          </a:solidFill>
          <a:ln w="9525">
            <a:solidFill>
              <a:schemeClr val="tx1"/>
            </a:solidFill>
            <a:miter lim="800000"/>
            <a:headEnd/>
            <a:tailEnd/>
          </a:ln>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b="1">
                <a:latin typeface="Arial" panose="020B0604020202020204" pitchFamily="34" charset="0"/>
              </a:rPr>
              <a:t>$</a:t>
            </a:r>
            <a:r>
              <a:rPr lang="en-US" altLang="en-US" sz="1800">
                <a:latin typeface="Arial" panose="020B0604020202020204" pitchFamily="34" charset="0"/>
              </a:rPr>
              <a:t> docker run </a:t>
            </a:r>
            <a:r>
              <a:rPr lang="en-US" altLang="en-US" sz="1800" b="1">
                <a:solidFill>
                  <a:srgbClr val="3366FF"/>
                </a:solidFill>
                <a:latin typeface="Arial" panose="020B0604020202020204" pitchFamily="34" charset="0"/>
              </a:rPr>
              <a:t>youruser</a:t>
            </a:r>
            <a:r>
              <a:rPr lang="en-US" altLang="en-US" sz="1800" b="1">
                <a:solidFill>
                  <a:schemeClr val="tx1"/>
                </a:solidFill>
                <a:latin typeface="Arial" panose="020B0604020202020204" pitchFamily="34" charset="0"/>
              </a:rPr>
              <a:t>/curlvim:1.0 </a:t>
            </a:r>
            <a:r>
              <a:rPr lang="en-US" altLang="en-US" sz="1800">
                <a:latin typeface="Arial" panose="020B0604020202020204" pitchFamily="34" charset="0"/>
              </a:rPr>
              <a:t>curl --version</a:t>
            </a:r>
          </a:p>
          <a:p>
            <a:pPr eaLnBrk="1" hangingPunct="1">
              <a:spcBef>
                <a:spcPct val="0"/>
              </a:spcBef>
              <a:buSzTx/>
              <a:buFontTx/>
              <a:buNone/>
            </a:pPr>
            <a:r>
              <a:rPr lang="en-US" altLang="en-US" sz="1800">
                <a:solidFill>
                  <a:schemeClr val="hlink"/>
                </a:solidFill>
                <a:latin typeface="Arial" panose="020B0604020202020204" pitchFamily="34" charset="0"/>
              </a:rPr>
              <a:t>curl 7.35.0 (x86_64-pc-linux-gnu) libcurl/7.35.0 OpenSSL/1.0.1f zlib/1.2.8 libidn/1.28 librtmp/2.3</a:t>
            </a:r>
          </a:p>
          <a:p>
            <a:pPr eaLnBrk="1" hangingPunct="1">
              <a:spcBef>
                <a:spcPct val="0"/>
              </a:spcBef>
              <a:buSzTx/>
              <a:buFontTx/>
              <a:buNone/>
            </a:pPr>
            <a:r>
              <a:rPr lang="en-US" altLang="en-US" sz="1800">
                <a:solidFill>
                  <a:schemeClr val="hlink"/>
                </a:solidFill>
                <a:latin typeface="Arial" panose="020B0604020202020204" pitchFamily="34" charset="0"/>
              </a:rPr>
              <a:t>Protocols: dict file ftp ftps gopher http https imap imaps ……..</a:t>
            </a:r>
          </a:p>
        </p:txBody>
      </p:sp>
      <p:sp>
        <p:nvSpPr>
          <p:cNvPr id="304135" name="Rectangle 7">
            <a:extLst>
              <a:ext uri="{FF2B5EF4-FFF2-40B4-BE49-F238E27FC236}">
                <a16:creationId xmlns:a16="http://schemas.microsoft.com/office/drawing/2014/main" id="{3CFBF6FC-F5E6-8449-80C3-51C16F9D2AAF}"/>
              </a:ext>
            </a:extLst>
          </p:cNvPr>
          <p:cNvSpPr>
            <a:spLocks noChangeArrowheads="1"/>
          </p:cNvSpPr>
          <p:nvPr/>
        </p:nvSpPr>
        <p:spPr bwMode="auto">
          <a:xfrm>
            <a:off x="304800" y="4022725"/>
            <a:ext cx="8382000" cy="701675"/>
          </a:xfrm>
          <a:prstGeom prst="rect">
            <a:avLst/>
          </a:prstGeom>
          <a:solidFill>
            <a:schemeClr val="bg1"/>
          </a:solidFill>
          <a:ln w="9525">
            <a:solidFill>
              <a:schemeClr val="tx1"/>
            </a:solidFill>
            <a:miter lim="800000"/>
            <a:headEnd/>
            <a:tailEnd/>
          </a:ln>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buFont typeface="Wingdings" pitchFamily="2" charset="2"/>
              <a:buNone/>
            </a:pPr>
            <a:r>
              <a:rPr lang="en-US" altLang="en-US" sz="1800" b="1">
                <a:latin typeface="Arial" panose="020B0604020202020204" pitchFamily="34" charset="0"/>
              </a:rPr>
              <a:t>$ </a:t>
            </a:r>
            <a:r>
              <a:rPr lang="en-US" altLang="en-US" sz="1800">
                <a:latin typeface="Arial" panose="020B0604020202020204" pitchFamily="34" charset="0"/>
              </a:rPr>
              <a:t>docker login</a:t>
            </a:r>
          </a:p>
          <a:p>
            <a:pPr>
              <a:buFont typeface="Wingdings" pitchFamily="2" charset="2"/>
              <a:buNone/>
            </a:pPr>
            <a:r>
              <a:rPr lang="en-US" altLang="en-US" sz="1800" b="1">
                <a:latin typeface="Arial" panose="020B0604020202020204" pitchFamily="34" charset="0"/>
              </a:rPr>
              <a:t>$</a:t>
            </a:r>
            <a:r>
              <a:rPr lang="en-US" altLang="en-US" sz="1800">
                <a:latin typeface="Arial" panose="020B0604020202020204" pitchFamily="34" charset="0"/>
              </a:rPr>
              <a:t> docker push </a:t>
            </a:r>
            <a:r>
              <a:rPr lang="en-US" altLang="en-US" sz="1800" b="1">
                <a:solidFill>
                  <a:srgbClr val="3366FF"/>
                </a:solidFill>
                <a:latin typeface="Arial" panose="020B0604020202020204" pitchFamily="34" charset="0"/>
              </a:rPr>
              <a:t>youruser</a:t>
            </a:r>
            <a:r>
              <a:rPr lang="en-US" altLang="en-US" sz="1800" b="1">
                <a:solidFill>
                  <a:schemeClr val="tx1"/>
                </a:solidFill>
                <a:latin typeface="Arial" panose="020B0604020202020204" pitchFamily="34" charset="0"/>
              </a:rPr>
              <a:t>/curlvim:1.0</a:t>
            </a:r>
          </a:p>
        </p:txBody>
      </p:sp>
      <p:sp>
        <p:nvSpPr>
          <p:cNvPr id="84999" name="TextBox 7">
            <a:extLst>
              <a:ext uri="{FF2B5EF4-FFF2-40B4-BE49-F238E27FC236}">
                <a16:creationId xmlns:a16="http://schemas.microsoft.com/office/drawing/2014/main" id="{91DE8A17-4ADB-E846-BC62-361C3DFA68C3}"/>
              </a:ext>
            </a:extLst>
          </p:cNvPr>
          <p:cNvSpPr txBox="1">
            <a:spLocks noChangeArrowheads="1"/>
          </p:cNvSpPr>
          <p:nvPr/>
        </p:nvSpPr>
        <p:spPr bwMode="auto">
          <a:xfrm>
            <a:off x="6629400" y="4876800"/>
            <a:ext cx="2076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3200" b="1">
                <a:solidFill>
                  <a:srgbClr val="FF0000"/>
                </a:solidFill>
                <a:latin typeface="Arial" panose="020B0604020202020204" pitchFamily="34" charset="0"/>
              </a:rPr>
              <a:t>Hands-on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4131"/>
                                        </p:tgtEl>
                                        <p:attrNameLst>
                                          <p:attrName>style.visibility</p:attrName>
                                        </p:attrNameLst>
                                      </p:cBhvr>
                                      <p:to>
                                        <p:strVal val="visible"/>
                                      </p:to>
                                    </p:set>
                                    <p:anim calcmode="lin" valueType="num">
                                      <p:cBhvr additive="base">
                                        <p:cTn id="7" dur="500" fill="hold"/>
                                        <p:tgtEl>
                                          <p:spTgt spid="304131"/>
                                        </p:tgtEl>
                                        <p:attrNameLst>
                                          <p:attrName>ppt_x</p:attrName>
                                        </p:attrNameLst>
                                      </p:cBhvr>
                                      <p:tavLst>
                                        <p:tav tm="0">
                                          <p:val>
                                            <p:strVal val="#ppt_x"/>
                                          </p:val>
                                        </p:tav>
                                        <p:tav tm="100000">
                                          <p:val>
                                            <p:strVal val="#ppt_x"/>
                                          </p:val>
                                        </p:tav>
                                      </p:tavLst>
                                    </p:anim>
                                    <p:anim calcmode="lin" valueType="num">
                                      <p:cBhvr additive="base">
                                        <p:cTn id="8" dur="500" fill="hold"/>
                                        <p:tgtEl>
                                          <p:spTgt spid="30413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4132"/>
                                        </p:tgtEl>
                                        <p:attrNameLst>
                                          <p:attrName>style.visibility</p:attrName>
                                        </p:attrNameLst>
                                      </p:cBhvr>
                                      <p:to>
                                        <p:strVal val="visible"/>
                                      </p:to>
                                    </p:set>
                                    <p:anim calcmode="lin" valueType="num">
                                      <p:cBhvr additive="base">
                                        <p:cTn id="13" dur="500" fill="hold"/>
                                        <p:tgtEl>
                                          <p:spTgt spid="304132"/>
                                        </p:tgtEl>
                                        <p:attrNameLst>
                                          <p:attrName>ppt_x</p:attrName>
                                        </p:attrNameLst>
                                      </p:cBhvr>
                                      <p:tavLst>
                                        <p:tav tm="0">
                                          <p:val>
                                            <p:strVal val="#ppt_x"/>
                                          </p:val>
                                        </p:tav>
                                        <p:tav tm="100000">
                                          <p:val>
                                            <p:strVal val="#ppt_x"/>
                                          </p:val>
                                        </p:tav>
                                      </p:tavLst>
                                    </p:anim>
                                    <p:anim calcmode="lin" valueType="num">
                                      <p:cBhvr additive="base">
                                        <p:cTn id="14" dur="500" fill="hold"/>
                                        <p:tgtEl>
                                          <p:spTgt spid="30413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4133"/>
                                        </p:tgtEl>
                                        <p:attrNameLst>
                                          <p:attrName>style.visibility</p:attrName>
                                        </p:attrNameLst>
                                      </p:cBhvr>
                                      <p:to>
                                        <p:strVal val="visible"/>
                                      </p:to>
                                    </p:set>
                                    <p:anim calcmode="lin" valueType="num">
                                      <p:cBhvr additive="base">
                                        <p:cTn id="19" dur="500" fill="hold"/>
                                        <p:tgtEl>
                                          <p:spTgt spid="304133"/>
                                        </p:tgtEl>
                                        <p:attrNameLst>
                                          <p:attrName>ppt_x</p:attrName>
                                        </p:attrNameLst>
                                      </p:cBhvr>
                                      <p:tavLst>
                                        <p:tav tm="0">
                                          <p:val>
                                            <p:strVal val="#ppt_x"/>
                                          </p:val>
                                        </p:tav>
                                        <p:tav tm="100000">
                                          <p:val>
                                            <p:strVal val="#ppt_x"/>
                                          </p:val>
                                        </p:tav>
                                      </p:tavLst>
                                    </p:anim>
                                    <p:anim calcmode="lin" valueType="num">
                                      <p:cBhvr additive="base">
                                        <p:cTn id="20" dur="500" fill="hold"/>
                                        <p:tgtEl>
                                          <p:spTgt spid="30413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4134"/>
                                        </p:tgtEl>
                                        <p:attrNameLst>
                                          <p:attrName>style.visibility</p:attrName>
                                        </p:attrNameLst>
                                      </p:cBhvr>
                                      <p:to>
                                        <p:strVal val="visible"/>
                                      </p:to>
                                    </p:set>
                                    <p:anim calcmode="lin" valueType="num">
                                      <p:cBhvr additive="base">
                                        <p:cTn id="25" dur="500" fill="hold"/>
                                        <p:tgtEl>
                                          <p:spTgt spid="304134"/>
                                        </p:tgtEl>
                                        <p:attrNameLst>
                                          <p:attrName>ppt_x</p:attrName>
                                        </p:attrNameLst>
                                      </p:cBhvr>
                                      <p:tavLst>
                                        <p:tav tm="0">
                                          <p:val>
                                            <p:strVal val="#ppt_x"/>
                                          </p:val>
                                        </p:tav>
                                        <p:tav tm="100000">
                                          <p:val>
                                            <p:strVal val="#ppt_x"/>
                                          </p:val>
                                        </p:tav>
                                      </p:tavLst>
                                    </p:anim>
                                    <p:anim calcmode="lin" valueType="num">
                                      <p:cBhvr additive="base">
                                        <p:cTn id="26" dur="500" fill="hold"/>
                                        <p:tgtEl>
                                          <p:spTgt spid="30413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4135"/>
                                        </p:tgtEl>
                                        <p:attrNameLst>
                                          <p:attrName>style.visibility</p:attrName>
                                        </p:attrNameLst>
                                      </p:cBhvr>
                                      <p:to>
                                        <p:strVal val="visible"/>
                                      </p:to>
                                    </p:set>
                                    <p:anim calcmode="lin" valueType="num">
                                      <p:cBhvr additive="base">
                                        <p:cTn id="31" dur="500" fill="hold"/>
                                        <p:tgtEl>
                                          <p:spTgt spid="304135"/>
                                        </p:tgtEl>
                                        <p:attrNameLst>
                                          <p:attrName>ppt_x</p:attrName>
                                        </p:attrNameLst>
                                      </p:cBhvr>
                                      <p:tavLst>
                                        <p:tav tm="0">
                                          <p:val>
                                            <p:strVal val="#ppt_x"/>
                                          </p:val>
                                        </p:tav>
                                        <p:tav tm="100000">
                                          <p:val>
                                            <p:strVal val="#ppt_x"/>
                                          </p:val>
                                        </p:tav>
                                      </p:tavLst>
                                    </p:anim>
                                    <p:anim calcmode="lin" valueType="num">
                                      <p:cBhvr additive="base">
                                        <p:cTn id="32" dur="500" fill="hold"/>
                                        <p:tgtEl>
                                          <p:spTgt spid="304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1" grpId="0" animBg="1"/>
      <p:bldP spid="304132" grpId="0" animBg="1"/>
      <p:bldP spid="304133" grpId="0" animBg="1"/>
      <p:bldP spid="304134" grpId="0" animBg="1"/>
      <p:bldP spid="3041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20D4-8492-FC40-852F-6124F1B6D7FE}"/>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DevOps</a:t>
            </a:r>
          </a:p>
        </p:txBody>
      </p:sp>
      <p:pic>
        <p:nvPicPr>
          <p:cNvPr id="7170" name="Picture 3">
            <a:extLst>
              <a:ext uri="{FF2B5EF4-FFF2-40B4-BE49-F238E27FC236}">
                <a16:creationId xmlns:a16="http://schemas.microsoft.com/office/drawing/2014/main" id="{40736170-88B4-3943-9EBF-83CF51DF7E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98500"/>
            <a:ext cx="9144000" cy="54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111FD054-61A6-C04B-918C-A13A406E7953}"/>
              </a:ext>
            </a:extLst>
          </p:cNvPr>
          <p:cNvSpPr>
            <a:spLocks noGrp="1"/>
          </p:cNvSpPr>
          <p:nvPr>
            <p:ph type="title"/>
          </p:nvPr>
        </p:nvSpPr>
        <p:spPr bwMode="auto">
          <a:xfrm>
            <a:off x="228600" y="76200"/>
            <a:ext cx="81534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a:effectLst/>
                <a:ea typeface="ＭＳ Ｐゴシック" panose="020B0600070205080204" pitchFamily="34" charset="-128"/>
              </a:rPr>
              <a:t>Interactive building Example: Bowtie2 </a:t>
            </a:r>
          </a:p>
        </p:txBody>
      </p:sp>
      <p:sp>
        <p:nvSpPr>
          <p:cNvPr id="304131" name="Rectangle 3">
            <a:extLst>
              <a:ext uri="{FF2B5EF4-FFF2-40B4-BE49-F238E27FC236}">
                <a16:creationId xmlns:a16="http://schemas.microsoft.com/office/drawing/2014/main" id="{C50E1C0E-2BA1-6A40-AFBB-CFE29AD3E81F}"/>
              </a:ext>
            </a:extLst>
          </p:cNvPr>
          <p:cNvSpPr>
            <a:spLocks noChangeArrowheads="1"/>
          </p:cNvSpPr>
          <p:nvPr/>
        </p:nvSpPr>
        <p:spPr bwMode="auto">
          <a:xfrm>
            <a:off x="304800" y="990600"/>
            <a:ext cx="8382000" cy="320675"/>
          </a:xfrm>
          <a:prstGeom prst="rect">
            <a:avLst/>
          </a:prstGeom>
          <a:solidFill>
            <a:srgbClr val="4E4E40"/>
          </a:solidFill>
          <a:ln w="9525">
            <a:solidFill>
              <a:schemeClr val="tx1"/>
            </a:solidFill>
            <a:miter lim="800000"/>
            <a:headEnd/>
            <a:tailEnd/>
          </a:ln>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nSpc>
                <a:spcPct val="80000"/>
              </a:lnSpc>
              <a:buFont typeface="Wingdings" pitchFamily="2" charset="2"/>
              <a:buNone/>
            </a:pPr>
            <a:r>
              <a:rPr lang="en-US" altLang="en-US" sz="1800" b="1">
                <a:solidFill>
                  <a:schemeClr val="bg1"/>
                </a:solidFill>
                <a:latin typeface="Arial" panose="020B0604020202020204" pitchFamily="34" charset="0"/>
              </a:rPr>
              <a:t>$ </a:t>
            </a:r>
            <a:r>
              <a:rPr lang="en-US" altLang="en-US" sz="1800">
                <a:solidFill>
                  <a:schemeClr val="bg1"/>
                </a:solidFill>
                <a:latin typeface="Arial" panose="020B0604020202020204" pitchFamily="34" charset="0"/>
              </a:rPr>
              <a:t>docker run -t -i ubuntu:14.04</a:t>
            </a:r>
          </a:p>
        </p:txBody>
      </p:sp>
      <p:sp>
        <p:nvSpPr>
          <p:cNvPr id="304132" name="Rectangle 4">
            <a:extLst>
              <a:ext uri="{FF2B5EF4-FFF2-40B4-BE49-F238E27FC236}">
                <a16:creationId xmlns:a16="http://schemas.microsoft.com/office/drawing/2014/main" id="{0173B33B-86E1-F142-A67C-F4CB840E9DDD}"/>
              </a:ext>
            </a:extLst>
          </p:cNvPr>
          <p:cNvSpPr>
            <a:spLocks noChangeArrowheads="1"/>
          </p:cNvSpPr>
          <p:nvPr/>
        </p:nvSpPr>
        <p:spPr bwMode="auto">
          <a:xfrm>
            <a:off x="304800" y="1295400"/>
            <a:ext cx="8382000" cy="2308225"/>
          </a:xfrm>
          <a:prstGeom prst="rect">
            <a:avLst/>
          </a:prstGeom>
          <a:solidFill>
            <a:srgbClr val="B4B599"/>
          </a:solidFill>
          <a:ln w="9525">
            <a:solidFill>
              <a:schemeClr val="tx1"/>
            </a:solidFill>
            <a:miter lim="800000"/>
            <a:headEnd/>
            <a:tailEnd/>
          </a:ln>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b="1">
                <a:solidFill>
                  <a:schemeClr val="tx1"/>
                </a:solidFill>
                <a:latin typeface="Arial" panose="020B0604020202020204" pitchFamily="34" charset="0"/>
              </a:rPr>
              <a:t>root@2a896c8cdd83:/# </a:t>
            </a:r>
            <a:r>
              <a:rPr lang="en-US" altLang="en-US" sz="1800">
                <a:solidFill>
                  <a:schemeClr val="tx1"/>
                </a:solidFill>
                <a:latin typeface="Arial" panose="020B0604020202020204" pitchFamily="34" charset="0"/>
              </a:rPr>
              <a:t>apt-get update -qq --fix-missing</a:t>
            </a:r>
          </a:p>
          <a:p>
            <a:pPr eaLnBrk="1" hangingPunct="1">
              <a:spcBef>
                <a:spcPct val="0"/>
              </a:spcBef>
              <a:buSzTx/>
              <a:buFontTx/>
              <a:buNone/>
            </a:pPr>
            <a:r>
              <a:rPr lang="en-US" altLang="en-US" sz="1800" b="1">
                <a:solidFill>
                  <a:schemeClr val="tx1"/>
                </a:solidFill>
                <a:latin typeface="Arial" panose="020B0604020202020204" pitchFamily="34" charset="0"/>
              </a:rPr>
              <a:t>root@2a896c8cdd83:/#</a:t>
            </a:r>
            <a:r>
              <a:rPr lang="en-US" altLang="en-US" sz="1800">
                <a:solidFill>
                  <a:schemeClr val="tx1"/>
                </a:solidFill>
                <a:latin typeface="Arial" panose="020B0604020202020204" pitchFamily="34" charset="0"/>
              </a:rPr>
              <a:t> apt-get install -qq -y wget unzip</a:t>
            </a:r>
          </a:p>
          <a:p>
            <a:pPr eaLnBrk="1" hangingPunct="1">
              <a:spcBef>
                <a:spcPct val="0"/>
              </a:spcBef>
              <a:buSzTx/>
              <a:buFontTx/>
              <a:buNone/>
            </a:pPr>
            <a:r>
              <a:rPr lang="en-US" altLang="en-US" sz="1800" b="1">
                <a:solidFill>
                  <a:schemeClr val="tx1"/>
                </a:solidFill>
                <a:latin typeface="Arial" panose="020B0604020202020204" pitchFamily="34" charset="0"/>
              </a:rPr>
              <a:t>root@2a896c8cdd83:/#</a:t>
            </a:r>
            <a:r>
              <a:rPr lang="en-US" altLang="en-US" sz="1800">
                <a:solidFill>
                  <a:schemeClr val="tx1"/>
                </a:solidFill>
                <a:latin typeface="Arial" panose="020B0604020202020204" pitchFamily="34" charset="0"/>
              </a:rPr>
              <a:t> wget -q -O bowtie2.zip http://sourceforge.net/projects/bowtie-bio/files/bowtie2/2.2.4/bowtie2-2.2.4-linux-x86_64.zip/download</a:t>
            </a:r>
          </a:p>
          <a:p>
            <a:pPr eaLnBrk="1" hangingPunct="1">
              <a:spcBef>
                <a:spcPct val="0"/>
              </a:spcBef>
              <a:buSzTx/>
              <a:buFontTx/>
              <a:buNone/>
            </a:pPr>
            <a:r>
              <a:rPr lang="en-US" altLang="en-US" sz="1800" b="1">
                <a:solidFill>
                  <a:schemeClr val="tx1"/>
                </a:solidFill>
                <a:latin typeface="Arial" panose="020B0604020202020204" pitchFamily="34" charset="0"/>
              </a:rPr>
              <a:t>root@2a896c8cdd83:/#</a:t>
            </a:r>
            <a:r>
              <a:rPr lang="en-US" altLang="en-US" sz="1800">
                <a:solidFill>
                  <a:schemeClr val="tx1"/>
                </a:solidFill>
                <a:latin typeface="Arial" panose="020B0604020202020204" pitchFamily="34" charset="0"/>
              </a:rPr>
              <a:t> unzip bowtie2.zip -d /opt/</a:t>
            </a:r>
          </a:p>
          <a:p>
            <a:pPr eaLnBrk="1" hangingPunct="1">
              <a:spcBef>
                <a:spcPct val="0"/>
              </a:spcBef>
              <a:buSzTx/>
              <a:buFontTx/>
              <a:buNone/>
            </a:pPr>
            <a:r>
              <a:rPr lang="en-US" altLang="en-US" sz="1800" b="1">
                <a:solidFill>
                  <a:schemeClr val="tx1"/>
                </a:solidFill>
                <a:latin typeface="Arial" panose="020B0604020202020204" pitchFamily="34" charset="0"/>
              </a:rPr>
              <a:t>root@2a896c8cdd83:/#</a:t>
            </a:r>
            <a:r>
              <a:rPr lang="en-US" altLang="en-US" sz="1800">
                <a:solidFill>
                  <a:schemeClr val="tx1"/>
                </a:solidFill>
                <a:latin typeface="Arial" panose="020B0604020202020204" pitchFamily="34" charset="0"/>
              </a:rPr>
              <a:t> ln -s /opt/bowtie2-2.2.4/bowtie2 /usr/bin/bowtie2</a:t>
            </a:r>
          </a:p>
          <a:p>
            <a:pPr eaLnBrk="1" hangingPunct="1">
              <a:spcBef>
                <a:spcPct val="0"/>
              </a:spcBef>
              <a:buSzTx/>
              <a:buFontTx/>
              <a:buNone/>
            </a:pPr>
            <a:r>
              <a:rPr lang="en-US" altLang="en-US" sz="1800" b="1">
                <a:solidFill>
                  <a:schemeClr val="tx1"/>
                </a:solidFill>
                <a:latin typeface="Arial" panose="020B0604020202020204" pitchFamily="34" charset="0"/>
              </a:rPr>
              <a:t>root@2a896c8cdd83:/#</a:t>
            </a:r>
            <a:r>
              <a:rPr lang="en-US" altLang="en-US" sz="1800">
                <a:solidFill>
                  <a:schemeClr val="tx1"/>
                </a:solidFill>
                <a:latin typeface="Arial" panose="020B0604020202020204" pitchFamily="34" charset="0"/>
              </a:rPr>
              <a:t> rm bowtie2.zip </a:t>
            </a:r>
          </a:p>
          <a:p>
            <a:pPr eaLnBrk="1" hangingPunct="1">
              <a:spcBef>
                <a:spcPct val="0"/>
              </a:spcBef>
              <a:buSzTx/>
              <a:buFontTx/>
              <a:buNone/>
            </a:pPr>
            <a:r>
              <a:rPr lang="en-US" altLang="en-US" sz="1800" b="1">
                <a:solidFill>
                  <a:schemeClr val="tx1"/>
                </a:solidFill>
                <a:latin typeface="Arial" panose="020B0604020202020204" pitchFamily="34" charset="0"/>
              </a:rPr>
              <a:t>root@2a896c8cdd83:/# </a:t>
            </a:r>
            <a:r>
              <a:rPr lang="en-US" altLang="en-US" sz="1800">
                <a:solidFill>
                  <a:schemeClr val="tx1"/>
                </a:solidFill>
                <a:latin typeface="Arial" panose="020B0604020202020204" pitchFamily="34" charset="0"/>
              </a:rPr>
              <a:t>exit </a:t>
            </a:r>
          </a:p>
        </p:txBody>
      </p:sp>
      <p:sp>
        <p:nvSpPr>
          <p:cNvPr id="304133" name="Rectangle 5">
            <a:extLst>
              <a:ext uri="{FF2B5EF4-FFF2-40B4-BE49-F238E27FC236}">
                <a16:creationId xmlns:a16="http://schemas.microsoft.com/office/drawing/2014/main" id="{D3D1CCCF-D5C2-5645-9780-3E817A1D6FB5}"/>
              </a:ext>
            </a:extLst>
          </p:cNvPr>
          <p:cNvSpPr>
            <a:spLocks noChangeArrowheads="1"/>
          </p:cNvSpPr>
          <p:nvPr/>
        </p:nvSpPr>
        <p:spPr bwMode="auto">
          <a:xfrm>
            <a:off x="304800" y="3581400"/>
            <a:ext cx="8382000" cy="376238"/>
          </a:xfrm>
          <a:prstGeom prst="rect">
            <a:avLst/>
          </a:prstGeom>
          <a:solidFill>
            <a:srgbClr val="D1D2C0"/>
          </a:solidFill>
          <a:ln w="9525">
            <a:solidFill>
              <a:schemeClr val="tx1"/>
            </a:solidFill>
            <a:miter lim="800000"/>
            <a:headEnd/>
            <a:tailEnd/>
          </a:ln>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buFont typeface="Wingdings" pitchFamily="2" charset="2"/>
              <a:buNone/>
            </a:pPr>
            <a:r>
              <a:rPr lang="en-US" altLang="en-US" sz="1800" b="1">
                <a:latin typeface="Arial" panose="020B0604020202020204" pitchFamily="34" charset="0"/>
              </a:rPr>
              <a:t>$</a:t>
            </a:r>
            <a:r>
              <a:rPr lang="en-US" altLang="en-US" sz="1800">
                <a:latin typeface="Arial" panose="020B0604020202020204" pitchFamily="34" charset="0"/>
              </a:rPr>
              <a:t> docker commit  </a:t>
            </a:r>
            <a:r>
              <a:rPr lang="en-US" altLang="en-US" sz="1800" b="1">
                <a:solidFill>
                  <a:srgbClr val="FF0000"/>
                </a:solidFill>
                <a:latin typeface="Arial" panose="020B0604020202020204" pitchFamily="34" charset="0"/>
              </a:rPr>
              <a:t>2a896c8cdd83</a:t>
            </a:r>
            <a:r>
              <a:rPr lang="en-US" altLang="en-US" sz="1800" b="1">
                <a:latin typeface="Arial" panose="020B0604020202020204" pitchFamily="34" charset="0"/>
              </a:rPr>
              <a:t> </a:t>
            </a:r>
            <a:r>
              <a:rPr lang="en-US" altLang="en-US" sz="1800" b="1" i="1">
                <a:solidFill>
                  <a:srgbClr val="3366FF"/>
                </a:solidFill>
                <a:latin typeface="Arial" panose="020B0604020202020204" pitchFamily="34" charset="0"/>
              </a:rPr>
              <a:t>youruser</a:t>
            </a:r>
            <a:r>
              <a:rPr lang="en-US" altLang="en-US" sz="1800" b="1">
                <a:solidFill>
                  <a:schemeClr val="tx1"/>
                </a:solidFill>
                <a:latin typeface="Arial" panose="020B0604020202020204" pitchFamily="34" charset="0"/>
              </a:rPr>
              <a:t>/bowtie2</a:t>
            </a:r>
          </a:p>
        </p:txBody>
      </p:sp>
      <p:sp>
        <p:nvSpPr>
          <p:cNvPr id="304134" name="Rectangle 6">
            <a:extLst>
              <a:ext uri="{FF2B5EF4-FFF2-40B4-BE49-F238E27FC236}">
                <a16:creationId xmlns:a16="http://schemas.microsoft.com/office/drawing/2014/main" id="{9AB0D110-C0A4-4F46-A99F-400FFEE5FEAC}"/>
              </a:ext>
            </a:extLst>
          </p:cNvPr>
          <p:cNvSpPr>
            <a:spLocks noChangeArrowheads="1"/>
          </p:cNvSpPr>
          <p:nvPr/>
        </p:nvSpPr>
        <p:spPr bwMode="auto">
          <a:xfrm>
            <a:off x="304800" y="3962400"/>
            <a:ext cx="8382000" cy="1749425"/>
          </a:xfrm>
          <a:prstGeom prst="rect">
            <a:avLst/>
          </a:prstGeom>
          <a:solidFill>
            <a:srgbClr val="E5E5DB"/>
          </a:solidFill>
          <a:ln w="9525">
            <a:solidFill>
              <a:schemeClr val="tx1"/>
            </a:solidFill>
            <a:miter lim="800000"/>
            <a:headEnd/>
            <a:tailEnd/>
          </a:ln>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b="1">
                <a:latin typeface="Arial" panose="020B0604020202020204" pitchFamily="34" charset="0"/>
              </a:rPr>
              <a:t>$</a:t>
            </a:r>
            <a:r>
              <a:rPr lang="en-US" altLang="en-US" sz="1800">
                <a:latin typeface="Arial" panose="020B0604020202020204" pitchFamily="34" charset="0"/>
              </a:rPr>
              <a:t> docker run </a:t>
            </a:r>
            <a:r>
              <a:rPr lang="en-US" altLang="en-US" sz="1800" b="1" i="1">
                <a:solidFill>
                  <a:srgbClr val="3366FF"/>
                </a:solidFill>
                <a:latin typeface="Arial" panose="020B0604020202020204" pitchFamily="34" charset="0"/>
              </a:rPr>
              <a:t>youruser</a:t>
            </a:r>
            <a:r>
              <a:rPr lang="en-US" altLang="en-US" sz="1800" b="1">
                <a:solidFill>
                  <a:schemeClr val="tx1"/>
                </a:solidFill>
                <a:latin typeface="Arial" panose="020B0604020202020204" pitchFamily="34" charset="0"/>
              </a:rPr>
              <a:t>/bowtie2</a:t>
            </a:r>
            <a:r>
              <a:rPr lang="en-US" altLang="en-US" sz="1800">
                <a:latin typeface="Arial" panose="020B0604020202020204" pitchFamily="34" charset="0"/>
              </a:rPr>
              <a:t> bowtie2 --version</a:t>
            </a:r>
          </a:p>
          <a:p>
            <a:pPr eaLnBrk="1" hangingPunct="1">
              <a:spcBef>
                <a:spcPct val="0"/>
              </a:spcBef>
              <a:buSzTx/>
              <a:buFontTx/>
              <a:buNone/>
            </a:pPr>
            <a:r>
              <a:rPr lang="en-US" altLang="en-US" sz="1800">
                <a:solidFill>
                  <a:schemeClr val="hlink"/>
                </a:solidFill>
                <a:latin typeface="Arial" panose="020B0604020202020204" pitchFamily="34" charset="0"/>
              </a:rPr>
              <a:t>/bowtie2/bowtie2-align version 2.1.0</a:t>
            </a:r>
          </a:p>
          <a:p>
            <a:pPr eaLnBrk="1" hangingPunct="1">
              <a:spcBef>
                <a:spcPct val="0"/>
              </a:spcBef>
              <a:buSzTx/>
              <a:buFontTx/>
              <a:buNone/>
            </a:pPr>
            <a:r>
              <a:rPr lang="en-US" altLang="en-US" sz="1800">
                <a:solidFill>
                  <a:schemeClr val="hlink"/>
                </a:solidFill>
                <a:latin typeface="Arial" panose="020B0604020202020204" pitchFamily="34" charset="0"/>
              </a:rPr>
              <a:t>64-bit</a:t>
            </a:r>
          </a:p>
          <a:p>
            <a:pPr eaLnBrk="1" hangingPunct="1">
              <a:spcBef>
                <a:spcPct val="0"/>
              </a:spcBef>
              <a:buSzTx/>
              <a:buFontTx/>
              <a:buNone/>
            </a:pPr>
            <a:r>
              <a:rPr lang="en-US" altLang="en-US" sz="1800">
                <a:solidFill>
                  <a:schemeClr val="hlink"/>
                </a:solidFill>
                <a:latin typeface="Arial" panose="020B0604020202020204" pitchFamily="34" charset="0"/>
              </a:rPr>
              <a:t>Built on do-dmxp-mac.win.ad.jhu.edu</a:t>
            </a:r>
          </a:p>
          <a:p>
            <a:pPr eaLnBrk="1" hangingPunct="1">
              <a:spcBef>
                <a:spcPct val="0"/>
              </a:spcBef>
              <a:buSzTx/>
              <a:buFontTx/>
              <a:buNone/>
            </a:pPr>
            <a:r>
              <a:rPr lang="en-US" altLang="en-US" sz="1800">
                <a:solidFill>
                  <a:schemeClr val="hlink"/>
                </a:solidFill>
                <a:latin typeface="Arial" panose="020B0604020202020204" pitchFamily="34" charset="0"/>
              </a:rPr>
              <a:t>Tue Feb 26 13:34:02 EST 2013</a:t>
            </a:r>
          </a:p>
          <a:p>
            <a:pPr eaLnBrk="1" hangingPunct="1">
              <a:spcBef>
                <a:spcPct val="0"/>
              </a:spcBef>
              <a:buSzTx/>
              <a:buFontTx/>
              <a:buNone/>
            </a:pPr>
            <a:r>
              <a:rPr lang="en-US" altLang="en-US" sz="1800">
                <a:solidFill>
                  <a:schemeClr val="hlink"/>
                </a:solidFill>
                <a:latin typeface="Arial" panose="020B0604020202020204" pitchFamily="34" charset="0"/>
              </a:rPr>
              <a:t>……..</a:t>
            </a:r>
          </a:p>
        </p:txBody>
      </p:sp>
      <p:sp>
        <p:nvSpPr>
          <p:cNvPr id="304135" name="Rectangle 7">
            <a:extLst>
              <a:ext uri="{FF2B5EF4-FFF2-40B4-BE49-F238E27FC236}">
                <a16:creationId xmlns:a16="http://schemas.microsoft.com/office/drawing/2014/main" id="{EF93068F-8ED1-7A42-8F31-5926D0E9CD15}"/>
              </a:ext>
            </a:extLst>
          </p:cNvPr>
          <p:cNvSpPr>
            <a:spLocks noChangeArrowheads="1"/>
          </p:cNvSpPr>
          <p:nvPr/>
        </p:nvSpPr>
        <p:spPr bwMode="auto">
          <a:xfrm>
            <a:off x="304800" y="5715000"/>
            <a:ext cx="8382000" cy="701675"/>
          </a:xfrm>
          <a:prstGeom prst="rect">
            <a:avLst/>
          </a:prstGeom>
          <a:solidFill>
            <a:schemeClr val="bg1"/>
          </a:solidFill>
          <a:ln w="9525">
            <a:solidFill>
              <a:schemeClr val="tx1"/>
            </a:solidFill>
            <a:miter lim="800000"/>
            <a:headEnd/>
            <a:tailEnd/>
          </a:ln>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buFont typeface="Wingdings" pitchFamily="2" charset="2"/>
              <a:buNone/>
            </a:pPr>
            <a:r>
              <a:rPr lang="en-US" altLang="en-US" sz="1800" b="1">
                <a:latin typeface="Arial" panose="020B0604020202020204" pitchFamily="34" charset="0"/>
              </a:rPr>
              <a:t>$</a:t>
            </a:r>
            <a:r>
              <a:rPr lang="en-US" altLang="en-US" sz="1800">
                <a:latin typeface="Arial" panose="020B0604020202020204" pitchFamily="34" charset="0"/>
              </a:rPr>
              <a:t> docker login</a:t>
            </a:r>
          </a:p>
          <a:p>
            <a:pPr>
              <a:buFont typeface="Wingdings" pitchFamily="2" charset="2"/>
              <a:buNone/>
            </a:pPr>
            <a:r>
              <a:rPr lang="en-US" altLang="en-US" sz="1800">
                <a:latin typeface="Arial" panose="020B0604020202020204" pitchFamily="34" charset="0"/>
              </a:rPr>
              <a:t>$ docker push </a:t>
            </a:r>
            <a:r>
              <a:rPr lang="en-US" altLang="en-US" sz="1800" b="1" i="1">
                <a:solidFill>
                  <a:srgbClr val="3366FF"/>
                </a:solidFill>
                <a:latin typeface="Arial" panose="020B0604020202020204" pitchFamily="34" charset="0"/>
              </a:rPr>
              <a:t>youruser</a:t>
            </a:r>
            <a:r>
              <a:rPr lang="en-US" altLang="en-US" sz="1800" b="1">
                <a:solidFill>
                  <a:schemeClr val="tx1"/>
                </a:solidFill>
                <a:latin typeface="Arial" panose="020B0604020202020204" pitchFamily="34" charset="0"/>
              </a:rPr>
              <a:t>/bowtie2</a:t>
            </a:r>
          </a:p>
        </p:txBody>
      </p:sp>
      <p:sp>
        <p:nvSpPr>
          <p:cNvPr id="86023" name="TextBox 7">
            <a:extLst>
              <a:ext uri="{FF2B5EF4-FFF2-40B4-BE49-F238E27FC236}">
                <a16:creationId xmlns:a16="http://schemas.microsoft.com/office/drawing/2014/main" id="{CB38AACC-F828-4243-BA88-14BB35395C07}"/>
              </a:ext>
            </a:extLst>
          </p:cNvPr>
          <p:cNvSpPr txBox="1">
            <a:spLocks noChangeArrowheads="1"/>
          </p:cNvSpPr>
          <p:nvPr/>
        </p:nvSpPr>
        <p:spPr bwMode="auto">
          <a:xfrm>
            <a:off x="6400800" y="4724400"/>
            <a:ext cx="2076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3200" b="1">
                <a:solidFill>
                  <a:srgbClr val="FF0000"/>
                </a:solidFill>
                <a:latin typeface="Arial" panose="020B0604020202020204" pitchFamily="34" charset="0"/>
              </a:rPr>
              <a:t>Hands-on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4131"/>
                                        </p:tgtEl>
                                        <p:attrNameLst>
                                          <p:attrName>style.visibility</p:attrName>
                                        </p:attrNameLst>
                                      </p:cBhvr>
                                      <p:to>
                                        <p:strVal val="visible"/>
                                      </p:to>
                                    </p:set>
                                    <p:anim calcmode="lin" valueType="num">
                                      <p:cBhvr additive="base">
                                        <p:cTn id="7" dur="500" fill="hold"/>
                                        <p:tgtEl>
                                          <p:spTgt spid="304131"/>
                                        </p:tgtEl>
                                        <p:attrNameLst>
                                          <p:attrName>ppt_x</p:attrName>
                                        </p:attrNameLst>
                                      </p:cBhvr>
                                      <p:tavLst>
                                        <p:tav tm="0">
                                          <p:val>
                                            <p:strVal val="#ppt_x"/>
                                          </p:val>
                                        </p:tav>
                                        <p:tav tm="100000">
                                          <p:val>
                                            <p:strVal val="#ppt_x"/>
                                          </p:val>
                                        </p:tav>
                                      </p:tavLst>
                                    </p:anim>
                                    <p:anim calcmode="lin" valueType="num">
                                      <p:cBhvr additive="base">
                                        <p:cTn id="8" dur="500" fill="hold"/>
                                        <p:tgtEl>
                                          <p:spTgt spid="30413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4132"/>
                                        </p:tgtEl>
                                        <p:attrNameLst>
                                          <p:attrName>style.visibility</p:attrName>
                                        </p:attrNameLst>
                                      </p:cBhvr>
                                      <p:to>
                                        <p:strVal val="visible"/>
                                      </p:to>
                                    </p:set>
                                    <p:anim calcmode="lin" valueType="num">
                                      <p:cBhvr additive="base">
                                        <p:cTn id="13" dur="500" fill="hold"/>
                                        <p:tgtEl>
                                          <p:spTgt spid="304132"/>
                                        </p:tgtEl>
                                        <p:attrNameLst>
                                          <p:attrName>ppt_x</p:attrName>
                                        </p:attrNameLst>
                                      </p:cBhvr>
                                      <p:tavLst>
                                        <p:tav tm="0">
                                          <p:val>
                                            <p:strVal val="#ppt_x"/>
                                          </p:val>
                                        </p:tav>
                                        <p:tav tm="100000">
                                          <p:val>
                                            <p:strVal val="#ppt_x"/>
                                          </p:val>
                                        </p:tav>
                                      </p:tavLst>
                                    </p:anim>
                                    <p:anim calcmode="lin" valueType="num">
                                      <p:cBhvr additive="base">
                                        <p:cTn id="14" dur="500" fill="hold"/>
                                        <p:tgtEl>
                                          <p:spTgt spid="30413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4133"/>
                                        </p:tgtEl>
                                        <p:attrNameLst>
                                          <p:attrName>style.visibility</p:attrName>
                                        </p:attrNameLst>
                                      </p:cBhvr>
                                      <p:to>
                                        <p:strVal val="visible"/>
                                      </p:to>
                                    </p:set>
                                    <p:anim calcmode="lin" valueType="num">
                                      <p:cBhvr additive="base">
                                        <p:cTn id="19" dur="500" fill="hold"/>
                                        <p:tgtEl>
                                          <p:spTgt spid="304133"/>
                                        </p:tgtEl>
                                        <p:attrNameLst>
                                          <p:attrName>ppt_x</p:attrName>
                                        </p:attrNameLst>
                                      </p:cBhvr>
                                      <p:tavLst>
                                        <p:tav tm="0">
                                          <p:val>
                                            <p:strVal val="#ppt_x"/>
                                          </p:val>
                                        </p:tav>
                                        <p:tav tm="100000">
                                          <p:val>
                                            <p:strVal val="#ppt_x"/>
                                          </p:val>
                                        </p:tav>
                                      </p:tavLst>
                                    </p:anim>
                                    <p:anim calcmode="lin" valueType="num">
                                      <p:cBhvr additive="base">
                                        <p:cTn id="20" dur="500" fill="hold"/>
                                        <p:tgtEl>
                                          <p:spTgt spid="30413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4134"/>
                                        </p:tgtEl>
                                        <p:attrNameLst>
                                          <p:attrName>style.visibility</p:attrName>
                                        </p:attrNameLst>
                                      </p:cBhvr>
                                      <p:to>
                                        <p:strVal val="visible"/>
                                      </p:to>
                                    </p:set>
                                    <p:anim calcmode="lin" valueType="num">
                                      <p:cBhvr additive="base">
                                        <p:cTn id="25" dur="500" fill="hold"/>
                                        <p:tgtEl>
                                          <p:spTgt spid="304134"/>
                                        </p:tgtEl>
                                        <p:attrNameLst>
                                          <p:attrName>ppt_x</p:attrName>
                                        </p:attrNameLst>
                                      </p:cBhvr>
                                      <p:tavLst>
                                        <p:tav tm="0">
                                          <p:val>
                                            <p:strVal val="#ppt_x"/>
                                          </p:val>
                                        </p:tav>
                                        <p:tav tm="100000">
                                          <p:val>
                                            <p:strVal val="#ppt_x"/>
                                          </p:val>
                                        </p:tav>
                                      </p:tavLst>
                                    </p:anim>
                                    <p:anim calcmode="lin" valueType="num">
                                      <p:cBhvr additive="base">
                                        <p:cTn id="26" dur="500" fill="hold"/>
                                        <p:tgtEl>
                                          <p:spTgt spid="30413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4135"/>
                                        </p:tgtEl>
                                        <p:attrNameLst>
                                          <p:attrName>style.visibility</p:attrName>
                                        </p:attrNameLst>
                                      </p:cBhvr>
                                      <p:to>
                                        <p:strVal val="visible"/>
                                      </p:to>
                                    </p:set>
                                    <p:anim calcmode="lin" valueType="num">
                                      <p:cBhvr additive="base">
                                        <p:cTn id="31" dur="500" fill="hold"/>
                                        <p:tgtEl>
                                          <p:spTgt spid="304135"/>
                                        </p:tgtEl>
                                        <p:attrNameLst>
                                          <p:attrName>ppt_x</p:attrName>
                                        </p:attrNameLst>
                                      </p:cBhvr>
                                      <p:tavLst>
                                        <p:tav tm="0">
                                          <p:val>
                                            <p:strVal val="#ppt_x"/>
                                          </p:val>
                                        </p:tav>
                                        <p:tav tm="100000">
                                          <p:val>
                                            <p:strVal val="#ppt_x"/>
                                          </p:val>
                                        </p:tav>
                                      </p:tavLst>
                                    </p:anim>
                                    <p:anim calcmode="lin" valueType="num">
                                      <p:cBhvr additive="base">
                                        <p:cTn id="32" dur="500" fill="hold"/>
                                        <p:tgtEl>
                                          <p:spTgt spid="304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1" grpId="0" animBg="1"/>
      <p:bldP spid="304132" grpId="0" animBg="1"/>
      <p:bldP spid="304133" grpId="0" animBg="1"/>
      <p:bldP spid="304134" grpId="0" animBg="1"/>
      <p:bldP spid="3041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A1BAD0D4-ADFF-CC42-83FF-6634F257AEEC}"/>
              </a:ext>
            </a:extLst>
          </p:cNvPr>
          <p:cNvSpPr>
            <a:spLocks noGrp="1"/>
          </p:cNvSpPr>
          <p:nvPr>
            <p:ph type="title"/>
          </p:nvPr>
        </p:nvSpPr>
        <p:spPr bwMode="auto">
          <a:xfrm>
            <a:off x="228600" y="76200"/>
            <a:ext cx="81534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a:effectLst/>
                <a:ea typeface="ＭＳ Ｐゴシック" panose="020B0600070205080204" pitchFamily="34" charset="-128"/>
              </a:rPr>
              <a:t>Building a Docker Image from a Dockerfile</a:t>
            </a:r>
          </a:p>
        </p:txBody>
      </p:sp>
      <p:sp>
        <p:nvSpPr>
          <p:cNvPr id="87042" name="AutoShape 3">
            <a:extLst>
              <a:ext uri="{FF2B5EF4-FFF2-40B4-BE49-F238E27FC236}">
                <a16:creationId xmlns:a16="http://schemas.microsoft.com/office/drawing/2014/main" id="{3B6315E2-77DA-6040-91EC-363BD7E4F613}"/>
              </a:ext>
            </a:extLst>
          </p:cNvPr>
          <p:cNvSpPr>
            <a:spLocks noChangeArrowheads="1"/>
          </p:cNvSpPr>
          <p:nvPr/>
        </p:nvSpPr>
        <p:spPr bwMode="auto">
          <a:xfrm>
            <a:off x="2590800" y="1447800"/>
            <a:ext cx="3581400" cy="2438400"/>
          </a:xfrm>
          <a:prstGeom prst="roundRect">
            <a:avLst>
              <a:gd name="adj" fmla="val 16667"/>
            </a:avLst>
          </a:prstGeom>
          <a:solidFill>
            <a:schemeClr val="bg2"/>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800">
              <a:solidFill>
                <a:schemeClr val="tx1"/>
              </a:solidFill>
              <a:latin typeface="Arial" panose="020B0604020202020204" pitchFamily="34" charset="0"/>
            </a:endParaRPr>
          </a:p>
        </p:txBody>
      </p:sp>
      <p:sp>
        <p:nvSpPr>
          <p:cNvPr id="87043" name="AutoShape 4">
            <a:extLst>
              <a:ext uri="{FF2B5EF4-FFF2-40B4-BE49-F238E27FC236}">
                <a16:creationId xmlns:a16="http://schemas.microsoft.com/office/drawing/2014/main" id="{0517F00D-3C42-9446-86E4-309E8238587D}"/>
              </a:ext>
            </a:extLst>
          </p:cNvPr>
          <p:cNvSpPr>
            <a:spLocks noChangeArrowheads="1"/>
          </p:cNvSpPr>
          <p:nvPr/>
        </p:nvSpPr>
        <p:spPr bwMode="auto">
          <a:xfrm>
            <a:off x="4800600" y="1676400"/>
            <a:ext cx="1143000" cy="914400"/>
          </a:xfrm>
          <a:prstGeom prst="foldedCorner">
            <a:avLst>
              <a:gd name="adj" fmla="val 12500"/>
            </a:avLst>
          </a:prstGeom>
          <a:solidFill>
            <a:schemeClr val="accent1"/>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800">
                <a:solidFill>
                  <a:schemeClr val="bg1"/>
                </a:solidFill>
                <a:latin typeface="Arial" panose="020B0604020202020204" pitchFamily="34" charset="0"/>
              </a:rPr>
              <a:t>Dockerfile</a:t>
            </a:r>
          </a:p>
        </p:txBody>
      </p:sp>
      <p:sp>
        <p:nvSpPr>
          <p:cNvPr id="87044" name="AutoShape 5">
            <a:extLst>
              <a:ext uri="{FF2B5EF4-FFF2-40B4-BE49-F238E27FC236}">
                <a16:creationId xmlns:a16="http://schemas.microsoft.com/office/drawing/2014/main" id="{19CC7458-AA0E-2C42-91AA-DE9CCDB58BCC}"/>
              </a:ext>
            </a:extLst>
          </p:cNvPr>
          <p:cNvSpPr>
            <a:spLocks noChangeArrowheads="1"/>
          </p:cNvSpPr>
          <p:nvPr/>
        </p:nvSpPr>
        <p:spPr bwMode="auto">
          <a:xfrm>
            <a:off x="4343400" y="2667000"/>
            <a:ext cx="1600200" cy="914400"/>
          </a:xfrm>
          <a:prstGeom prst="foldedCorner">
            <a:avLst>
              <a:gd name="adj" fmla="val 12500"/>
            </a:avLst>
          </a:prstGeom>
          <a:solidFill>
            <a:schemeClr val="accent1"/>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800">
                <a:solidFill>
                  <a:srgbClr val="FFFFFF"/>
                </a:solidFill>
                <a:latin typeface="Arial" panose="020B0604020202020204" pitchFamily="34" charset="0"/>
                <a:hlinkClick r:id="rId2"/>
              </a:rPr>
              <a:t>.</a:t>
            </a:r>
            <a:r>
              <a:rPr lang="en-US" altLang="en-US" sz="1800">
                <a:solidFill>
                  <a:srgbClr val="FFFFFF"/>
                </a:solidFill>
                <a:latin typeface="Arial" panose="020B0604020202020204" pitchFamily="34" charset="0"/>
                <a:hlinkClick r:id="rId3"/>
              </a:rPr>
              <a:t>dockerignore</a:t>
            </a:r>
            <a:endParaRPr lang="en-US" altLang="en-US" sz="1800">
              <a:solidFill>
                <a:srgbClr val="FFFFFF"/>
              </a:solidFill>
              <a:latin typeface="Arial" panose="020B0604020202020204" pitchFamily="34" charset="0"/>
            </a:endParaRPr>
          </a:p>
        </p:txBody>
      </p:sp>
      <p:sp>
        <p:nvSpPr>
          <p:cNvPr id="87045" name="AutoShape 6">
            <a:extLst>
              <a:ext uri="{FF2B5EF4-FFF2-40B4-BE49-F238E27FC236}">
                <a16:creationId xmlns:a16="http://schemas.microsoft.com/office/drawing/2014/main" id="{AC46A568-8071-8543-83C9-391DAA916D73}"/>
              </a:ext>
            </a:extLst>
          </p:cNvPr>
          <p:cNvSpPr>
            <a:spLocks noChangeArrowheads="1"/>
          </p:cNvSpPr>
          <p:nvPr/>
        </p:nvSpPr>
        <p:spPr bwMode="auto">
          <a:xfrm>
            <a:off x="2743200" y="1905000"/>
            <a:ext cx="914400" cy="914400"/>
          </a:xfrm>
          <a:prstGeom prst="foldedCorner">
            <a:avLst>
              <a:gd name="adj" fmla="val 12500"/>
            </a:avLst>
          </a:prstGeom>
          <a:solidFill>
            <a:srgbClr val="737454"/>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800">
              <a:solidFill>
                <a:schemeClr val="tx1"/>
              </a:solidFill>
              <a:latin typeface="Arial" panose="020B0604020202020204" pitchFamily="34" charset="0"/>
            </a:endParaRPr>
          </a:p>
        </p:txBody>
      </p:sp>
      <p:sp>
        <p:nvSpPr>
          <p:cNvPr id="87046" name="AutoShape 7">
            <a:extLst>
              <a:ext uri="{FF2B5EF4-FFF2-40B4-BE49-F238E27FC236}">
                <a16:creationId xmlns:a16="http://schemas.microsoft.com/office/drawing/2014/main" id="{680FF4CE-A63B-E844-AD97-8D53540CDF1F}"/>
              </a:ext>
            </a:extLst>
          </p:cNvPr>
          <p:cNvSpPr>
            <a:spLocks noChangeArrowheads="1"/>
          </p:cNvSpPr>
          <p:nvPr/>
        </p:nvSpPr>
        <p:spPr bwMode="auto">
          <a:xfrm>
            <a:off x="2895600" y="2057400"/>
            <a:ext cx="914400" cy="914400"/>
          </a:xfrm>
          <a:prstGeom prst="foldedCorner">
            <a:avLst>
              <a:gd name="adj" fmla="val 12500"/>
            </a:avLst>
          </a:prstGeom>
          <a:solidFill>
            <a:srgbClr val="737454"/>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800">
              <a:solidFill>
                <a:schemeClr val="tx1"/>
              </a:solidFill>
              <a:latin typeface="Arial" panose="020B0604020202020204" pitchFamily="34" charset="0"/>
            </a:endParaRPr>
          </a:p>
        </p:txBody>
      </p:sp>
      <p:sp>
        <p:nvSpPr>
          <p:cNvPr id="87047" name="AutoShape 8">
            <a:extLst>
              <a:ext uri="{FF2B5EF4-FFF2-40B4-BE49-F238E27FC236}">
                <a16:creationId xmlns:a16="http://schemas.microsoft.com/office/drawing/2014/main" id="{1A4EFDC0-1A32-7442-8D7C-C0C5A9B5BFBD}"/>
              </a:ext>
            </a:extLst>
          </p:cNvPr>
          <p:cNvSpPr>
            <a:spLocks noChangeArrowheads="1"/>
          </p:cNvSpPr>
          <p:nvPr/>
        </p:nvSpPr>
        <p:spPr bwMode="auto">
          <a:xfrm>
            <a:off x="3048000" y="2209800"/>
            <a:ext cx="914400" cy="914400"/>
          </a:xfrm>
          <a:prstGeom prst="foldedCorner">
            <a:avLst>
              <a:gd name="adj" fmla="val 12500"/>
            </a:avLst>
          </a:prstGeom>
          <a:solidFill>
            <a:srgbClr val="737454"/>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800">
              <a:solidFill>
                <a:schemeClr val="tx1"/>
              </a:solidFill>
              <a:latin typeface="Arial" panose="020B0604020202020204" pitchFamily="34" charset="0"/>
            </a:endParaRPr>
          </a:p>
        </p:txBody>
      </p:sp>
      <p:sp>
        <p:nvSpPr>
          <p:cNvPr id="87048" name="AutoShape 9">
            <a:extLst>
              <a:ext uri="{FF2B5EF4-FFF2-40B4-BE49-F238E27FC236}">
                <a16:creationId xmlns:a16="http://schemas.microsoft.com/office/drawing/2014/main" id="{302C11C8-3BFF-434E-BF73-32FA078A117D}"/>
              </a:ext>
            </a:extLst>
          </p:cNvPr>
          <p:cNvSpPr>
            <a:spLocks noChangeArrowheads="1"/>
          </p:cNvSpPr>
          <p:nvPr/>
        </p:nvSpPr>
        <p:spPr bwMode="auto">
          <a:xfrm>
            <a:off x="3200400" y="2362200"/>
            <a:ext cx="914400" cy="914400"/>
          </a:xfrm>
          <a:prstGeom prst="foldedCorner">
            <a:avLst>
              <a:gd name="adj" fmla="val 12500"/>
            </a:avLst>
          </a:prstGeom>
          <a:solidFill>
            <a:srgbClr val="737454"/>
          </a:solidFill>
          <a:ln w="9525">
            <a:solidFill>
              <a:schemeClr val="tx1"/>
            </a:solidFill>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800">
                <a:solidFill>
                  <a:schemeClr val="bg1"/>
                </a:solidFill>
                <a:latin typeface="Arial" panose="020B0604020202020204" pitchFamily="34" charset="0"/>
              </a:rPr>
              <a:t>files</a:t>
            </a:r>
          </a:p>
        </p:txBody>
      </p:sp>
      <p:sp>
        <p:nvSpPr>
          <p:cNvPr id="87049" name="Text Box 10">
            <a:extLst>
              <a:ext uri="{FF2B5EF4-FFF2-40B4-BE49-F238E27FC236}">
                <a16:creationId xmlns:a16="http://schemas.microsoft.com/office/drawing/2014/main" id="{48D0CDE0-4AE4-F64C-A4B4-6BBDD5E3A353}"/>
              </a:ext>
            </a:extLst>
          </p:cNvPr>
          <p:cNvSpPr txBox="1">
            <a:spLocks noChangeArrowheads="1"/>
          </p:cNvSpPr>
          <p:nvPr/>
        </p:nvSpPr>
        <p:spPr bwMode="auto">
          <a:xfrm>
            <a:off x="3336925" y="1027113"/>
            <a:ext cx="2089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chemeClr val="tx1"/>
                </a:solidFill>
                <a:latin typeface="Arial" panose="020B0604020202020204" pitchFamily="34" charset="0"/>
              </a:rPr>
              <a:t>&lt;source-directory&gt;</a:t>
            </a:r>
          </a:p>
        </p:txBody>
      </p:sp>
      <p:sp>
        <p:nvSpPr>
          <p:cNvPr id="87050" name="Text Box 11">
            <a:extLst>
              <a:ext uri="{FF2B5EF4-FFF2-40B4-BE49-F238E27FC236}">
                <a16:creationId xmlns:a16="http://schemas.microsoft.com/office/drawing/2014/main" id="{8BEEA07C-BAFA-334A-85C4-B691067F1491}"/>
              </a:ext>
            </a:extLst>
          </p:cNvPr>
          <p:cNvSpPr txBox="1">
            <a:spLocks noChangeArrowheads="1"/>
          </p:cNvSpPr>
          <p:nvPr/>
        </p:nvSpPr>
        <p:spPr bwMode="auto">
          <a:xfrm>
            <a:off x="1987550" y="4357688"/>
            <a:ext cx="5314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chemeClr val="tx1"/>
                </a:solidFill>
                <a:latin typeface="Arial" panose="020B0604020202020204" pitchFamily="34" charset="0"/>
              </a:rPr>
              <a:t>$docker build -t &lt;image-name&gt; &lt;source-directory&gt;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5">
            <a:extLst>
              <a:ext uri="{FF2B5EF4-FFF2-40B4-BE49-F238E27FC236}">
                <a16:creationId xmlns:a16="http://schemas.microsoft.com/office/drawing/2014/main" id="{34B04E3E-7604-284A-9A4B-E72E4024A514}"/>
              </a:ext>
            </a:extLst>
          </p:cNvPr>
          <p:cNvSpPr>
            <a:spLocks noChangeArrowheads="1"/>
          </p:cNvSpPr>
          <p:nvPr/>
        </p:nvSpPr>
        <p:spPr bwMode="auto">
          <a:xfrm>
            <a:off x="457200" y="1219200"/>
            <a:ext cx="7391400" cy="355600"/>
          </a:xfrm>
          <a:prstGeom prst="rect">
            <a:avLst/>
          </a:prstGeom>
          <a:solidFill>
            <a:srgbClr val="4E4E40"/>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800">
              <a:solidFill>
                <a:schemeClr val="tx1"/>
              </a:solidFill>
              <a:latin typeface="Arial" panose="020B0604020202020204" pitchFamily="34" charset="0"/>
            </a:endParaRPr>
          </a:p>
        </p:txBody>
      </p:sp>
      <p:sp>
        <p:nvSpPr>
          <p:cNvPr id="88066" name="Rectangle 4">
            <a:extLst>
              <a:ext uri="{FF2B5EF4-FFF2-40B4-BE49-F238E27FC236}">
                <a16:creationId xmlns:a16="http://schemas.microsoft.com/office/drawing/2014/main" id="{23256C37-156A-5E41-ACDE-EDEF9BD604C9}"/>
              </a:ext>
            </a:extLst>
          </p:cNvPr>
          <p:cNvSpPr>
            <a:spLocks noChangeArrowheads="1"/>
          </p:cNvSpPr>
          <p:nvPr/>
        </p:nvSpPr>
        <p:spPr bwMode="auto">
          <a:xfrm>
            <a:off x="457200" y="1587500"/>
            <a:ext cx="7391400" cy="2578100"/>
          </a:xfrm>
          <a:prstGeom prst="rect">
            <a:avLst/>
          </a:prstGeom>
          <a:solidFill>
            <a:srgbClr val="BFC0A8"/>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endParaRPr lang="en-US" altLang="en-US" sz="1800">
              <a:solidFill>
                <a:schemeClr val="tx1"/>
              </a:solidFill>
              <a:latin typeface="Arial" panose="020B0604020202020204" pitchFamily="34" charset="0"/>
            </a:endParaRPr>
          </a:p>
        </p:txBody>
      </p:sp>
      <p:sp>
        <p:nvSpPr>
          <p:cNvPr id="88067" name="Rectangle 2">
            <a:extLst>
              <a:ext uri="{FF2B5EF4-FFF2-40B4-BE49-F238E27FC236}">
                <a16:creationId xmlns:a16="http://schemas.microsoft.com/office/drawing/2014/main" id="{80B78181-62C1-8E47-99AF-D6BD6E8AE7BA}"/>
              </a:ext>
            </a:extLst>
          </p:cNvPr>
          <p:cNvSpPr>
            <a:spLocks noGrp="1"/>
          </p:cNvSpPr>
          <p:nvPr>
            <p:ph type="title"/>
          </p:nvPr>
        </p:nvSpPr>
        <p:spPr bwMode="auto">
          <a:xfrm>
            <a:off x="228600" y="76200"/>
            <a:ext cx="5638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a:effectLst/>
                <a:ea typeface="ＭＳ Ｐゴシック" panose="020B0600070205080204" pitchFamily="34" charset="-128"/>
              </a:rPr>
              <a:t>Dockerfile Example: curl &amp; vim</a:t>
            </a:r>
          </a:p>
        </p:txBody>
      </p:sp>
      <p:sp>
        <p:nvSpPr>
          <p:cNvPr id="88068" name="Rectangle 3">
            <a:extLst>
              <a:ext uri="{FF2B5EF4-FFF2-40B4-BE49-F238E27FC236}">
                <a16:creationId xmlns:a16="http://schemas.microsoft.com/office/drawing/2014/main" id="{DEF930DC-A528-3146-9297-1D748158A7B8}"/>
              </a:ext>
            </a:extLst>
          </p:cNvPr>
          <p:cNvSpPr>
            <a:spLocks noGrp="1"/>
          </p:cNvSpPr>
          <p:nvPr>
            <p:ph type="body" idx="1"/>
          </p:nvPr>
        </p:nvSpPr>
        <p:spPr>
          <a:xfrm>
            <a:off x="762000" y="1219200"/>
            <a:ext cx="6934200" cy="3048000"/>
          </a:xfrm>
        </p:spPr>
        <p:txBody>
          <a:bodyPr/>
          <a:lstStyle/>
          <a:p>
            <a:pPr>
              <a:buFont typeface="Wingdings" pitchFamily="2" charset="2"/>
              <a:buNone/>
            </a:pPr>
            <a:r>
              <a:rPr lang="en-US" altLang="en-US" sz="1800" b="1">
                <a:solidFill>
                  <a:schemeClr val="bg1"/>
                </a:solidFill>
                <a:ea typeface="ＭＳ Ｐゴシック" panose="020B0600070205080204" pitchFamily="34" charset="-128"/>
              </a:rPr>
              <a:t>FROM ubuntu:14.04</a:t>
            </a:r>
          </a:p>
          <a:p>
            <a:pPr>
              <a:buFont typeface="Wingdings" pitchFamily="2" charset="2"/>
              <a:buNone/>
            </a:pPr>
            <a:endParaRPr lang="en-US" altLang="en-US" sz="1800" b="1">
              <a:solidFill>
                <a:schemeClr val="bg1"/>
              </a:solidFill>
              <a:ea typeface="ＭＳ Ｐゴシック" panose="020B0600070205080204" pitchFamily="34" charset="-128"/>
            </a:endParaRPr>
          </a:p>
          <a:p>
            <a:pPr>
              <a:buFont typeface="Wingdings" pitchFamily="2" charset="2"/>
              <a:buNone/>
            </a:pPr>
            <a:r>
              <a:rPr lang="en-US" altLang="en-US" sz="1800" b="1">
                <a:ea typeface="ＭＳ Ｐゴシック" panose="020B0600070205080204" pitchFamily="34" charset="-128"/>
              </a:rPr>
              <a:t>MAINTAINER  </a:t>
            </a:r>
            <a:r>
              <a:rPr lang="en-US" altLang="en-US" sz="1800" b="1" i="1">
                <a:ea typeface="ＭＳ Ｐゴシック" panose="020B0600070205080204" pitchFamily="34" charset="-128"/>
              </a:rPr>
              <a:t>your name  </a:t>
            </a:r>
            <a:r>
              <a:rPr lang="en-US" altLang="en-US" sz="1800" b="1">
                <a:ea typeface="ＭＳ Ｐゴシック" panose="020B0600070205080204" pitchFamily="34" charset="-128"/>
              </a:rPr>
              <a:t>&lt;</a:t>
            </a:r>
            <a:r>
              <a:rPr lang="en-US" altLang="en-US" sz="1800" b="1" i="1">
                <a:ea typeface="ＭＳ Ｐゴシック" panose="020B0600070205080204" pitchFamily="34" charset="-128"/>
              </a:rPr>
              <a:t>your email</a:t>
            </a:r>
            <a:r>
              <a:rPr lang="en-US" altLang="en-US" sz="1800" b="1">
                <a:ea typeface="ＭＳ Ｐゴシック" panose="020B0600070205080204" pitchFamily="34" charset="-128"/>
              </a:rPr>
              <a:t>&gt;</a:t>
            </a:r>
          </a:p>
          <a:p>
            <a:pPr>
              <a:buFont typeface="Wingdings" pitchFamily="2" charset="2"/>
              <a:buNone/>
            </a:pPr>
            <a:endParaRPr lang="en-US" altLang="en-US" sz="1800" b="1">
              <a:ea typeface="ＭＳ Ｐゴシック" panose="020B0600070205080204" pitchFamily="34" charset="-128"/>
            </a:endParaRPr>
          </a:p>
          <a:p>
            <a:pPr>
              <a:buFont typeface="Wingdings" pitchFamily="2" charset="2"/>
              <a:buNone/>
            </a:pPr>
            <a:r>
              <a:rPr lang="en-US" altLang="en-US" sz="1800" b="1">
                <a:ea typeface="ＭＳ Ｐゴシック" panose="020B0600070205080204" pitchFamily="34" charset="-128"/>
              </a:rPr>
              <a:t>RUN </a:t>
            </a:r>
            <a:r>
              <a:rPr lang="en-US" altLang="en-US" sz="1800">
                <a:ea typeface="ＭＳ Ｐゴシック" panose="020B0600070205080204" pitchFamily="34" charset="-128"/>
              </a:rPr>
              <a:t>apt-get update -y</a:t>
            </a:r>
          </a:p>
          <a:p>
            <a:pPr>
              <a:buFont typeface="Wingdings" pitchFamily="2" charset="2"/>
              <a:buNone/>
            </a:pPr>
            <a:r>
              <a:rPr lang="en-US" altLang="en-US" sz="1800" b="1">
                <a:ea typeface="ＭＳ Ｐゴシック" panose="020B0600070205080204" pitchFamily="34" charset="-128"/>
              </a:rPr>
              <a:t>RUN </a:t>
            </a:r>
            <a:r>
              <a:rPr lang="en-US" altLang="en-US" sz="1800">
                <a:ea typeface="ＭＳ Ｐゴシック" panose="020B0600070205080204" pitchFamily="34" charset="-128"/>
              </a:rPr>
              <a:t>apt-get install curl -y</a:t>
            </a:r>
          </a:p>
          <a:p>
            <a:pPr>
              <a:buFont typeface="Wingdings" pitchFamily="2" charset="2"/>
              <a:buNone/>
            </a:pPr>
            <a:r>
              <a:rPr lang="en-US" altLang="en-US" sz="1800" b="1">
                <a:ea typeface="ＭＳ Ｐゴシック" panose="020B0600070205080204" pitchFamily="34" charset="-128"/>
              </a:rPr>
              <a:t>RUN </a:t>
            </a:r>
            <a:r>
              <a:rPr lang="en-US" altLang="en-US" sz="1800">
                <a:ea typeface="ＭＳ Ｐゴシック" panose="020B0600070205080204" pitchFamily="34" charset="-128"/>
              </a:rPr>
              <a:t>apt-get install vim -y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5">
            <a:extLst>
              <a:ext uri="{FF2B5EF4-FFF2-40B4-BE49-F238E27FC236}">
                <a16:creationId xmlns:a16="http://schemas.microsoft.com/office/drawing/2014/main" id="{E1C5C25E-11A4-F045-94C3-A12D9B3D5EE7}"/>
              </a:ext>
            </a:extLst>
          </p:cNvPr>
          <p:cNvSpPr>
            <a:spLocks noChangeArrowheads="1"/>
          </p:cNvSpPr>
          <p:nvPr/>
        </p:nvSpPr>
        <p:spPr bwMode="auto">
          <a:xfrm>
            <a:off x="457200" y="1219200"/>
            <a:ext cx="7391400" cy="355600"/>
          </a:xfrm>
          <a:prstGeom prst="rect">
            <a:avLst/>
          </a:prstGeom>
          <a:solidFill>
            <a:srgbClr val="4E4E40"/>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800">
              <a:solidFill>
                <a:schemeClr val="tx1"/>
              </a:solidFill>
              <a:latin typeface="Arial" panose="020B0604020202020204" pitchFamily="34" charset="0"/>
            </a:endParaRPr>
          </a:p>
        </p:txBody>
      </p:sp>
      <p:sp>
        <p:nvSpPr>
          <p:cNvPr id="89090" name="Rectangle 4">
            <a:extLst>
              <a:ext uri="{FF2B5EF4-FFF2-40B4-BE49-F238E27FC236}">
                <a16:creationId xmlns:a16="http://schemas.microsoft.com/office/drawing/2014/main" id="{44EB2589-065A-6B4C-A180-010E87ABAD00}"/>
              </a:ext>
            </a:extLst>
          </p:cNvPr>
          <p:cNvSpPr>
            <a:spLocks noChangeArrowheads="1"/>
          </p:cNvSpPr>
          <p:nvPr/>
        </p:nvSpPr>
        <p:spPr bwMode="auto">
          <a:xfrm>
            <a:off x="457200" y="1587500"/>
            <a:ext cx="7391400" cy="2578100"/>
          </a:xfrm>
          <a:prstGeom prst="rect">
            <a:avLst/>
          </a:prstGeom>
          <a:solidFill>
            <a:srgbClr val="BFC0A8"/>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endParaRPr lang="en-US" altLang="en-US" sz="1800">
              <a:solidFill>
                <a:schemeClr val="tx1"/>
              </a:solidFill>
              <a:latin typeface="Arial" panose="020B0604020202020204" pitchFamily="34" charset="0"/>
            </a:endParaRPr>
          </a:p>
        </p:txBody>
      </p:sp>
      <p:sp>
        <p:nvSpPr>
          <p:cNvPr id="89091" name="Rectangle 2">
            <a:extLst>
              <a:ext uri="{FF2B5EF4-FFF2-40B4-BE49-F238E27FC236}">
                <a16:creationId xmlns:a16="http://schemas.microsoft.com/office/drawing/2014/main" id="{F28D53B9-533A-414D-BD6C-E3174C2FD3B4}"/>
              </a:ext>
            </a:extLst>
          </p:cNvPr>
          <p:cNvSpPr>
            <a:spLocks noGrp="1"/>
          </p:cNvSpPr>
          <p:nvPr>
            <p:ph type="title"/>
          </p:nvPr>
        </p:nvSpPr>
        <p:spPr bwMode="auto">
          <a:xfrm>
            <a:off x="228600" y="76200"/>
            <a:ext cx="5638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a:effectLst/>
                <a:ea typeface="ＭＳ Ｐゴシック" panose="020B0600070205080204" pitchFamily="34" charset="-128"/>
              </a:rPr>
              <a:t>Dockerfile Example: curl &amp; vim</a:t>
            </a:r>
          </a:p>
        </p:txBody>
      </p:sp>
      <p:sp>
        <p:nvSpPr>
          <p:cNvPr id="89092" name="Rectangle 3">
            <a:extLst>
              <a:ext uri="{FF2B5EF4-FFF2-40B4-BE49-F238E27FC236}">
                <a16:creationId xmlns:a16="http://schemas.microsoft.com/office/drawing/2014/main" id="{D28D9BC0-F4EA-AE4C-AAE9-C874BDA9A5E5}"/>
              </a:ext>
            </a:extLst>
          </p:cNvPr>
          <p:cNvSpPr>
            <a:spLocks noGrp="1"/>
          </p:cNvSpPr>
          <p:nvPr>
            <p:ph type="body" idx="1"/>
          </p:nvPr>
        </p:nvSpPr>
        <p:spPr>
          <a:xfrm>
            <a:off x="762000" y="1219200"/>
            <a:ext cx="6934200" cy="3048000"/>
          </a:xfrm>
        </p:spPr>
        <p:txBody>
          <a:bodyPr/>
          <a:lstStyle/>
          <a:p>
            <a:pPr>
              <a:buFont typeface="Wingdings" pitchFamily="2" charset="2"/>
              <a:buNone/>
            </a:pPr>
            <a:r>
              <a:rPr lang="en-US" altLang="en-US" sz="1800" b="1">
                <a:solidFill>
                  <a:schemeClr val="bg1"/>
                </a:solidFill>
                <a:ea typeface="ＭＳ Ｐゴシック" panose="020B0600070205080204" pitchFamily="34" charset="-128"/>
              </a:rPr>
              <a:t>FROM ubuntu:14.04</a:t>
            </a:r>
          </a:p>
          <a:p>
            <a:pPr>
              <a:buFont typeface="Wingdings" pitchFamily="2" charset="2"/>
              <a:buNone/>
            </a:pPr>
            <a:endParaRPr lang="en-US" altLang="en-US" sz="1800" b="1">
              <a:solidFill>
                <a:schemeClr val="bg1"/>
              </a:solidFill>
              <a:ea typeface="ＭＳ Ｐゴシック" panose="020B0600070205080204" pitchFamily="34" charset="-128"/>
            </a:endParaRPr>
          </a:p>
          <a:p>
            <a:pPr>
              <a:buFont typeface="Wingdings" pitchFamily="2" charset="2"/>
              <a:buNone/>
            </a:pPr>
            <a:r>
              <a:rPr lang="en-US" altLang="en-US" sz="1800" b="1">
                <a:ea typeface="ＭＳ Ｐゴシック" panose="020B0600070205080204" pitchFamily="34" charset="-128"/>
              </a:rPr>
              <a:t>MAINTAINER  </a:t>
            </a:r>
            <a:r>
              <a:rPr lang="en-US" altLang="en-US" sz="1800" b="1" i="1">
                <a:ea typeface="ＭＳ Ｐゴシック" panose="020B0600070205080204" pitchFamily="34" charset="-128"/>
              </a:rPr>
              <a:t>your name  </a:t>
            </a:r>
            <a:r>
              <a:rPr lang="en-US" altLang="en-US" sz="1800" b="1">
                <a:ea typeface="ＭＳ Ｐゴシック" panose="020B0600070205080204" pitchFamily="34" charset="-128"/>
              </a:rPr>
              <a:t>&lt;</a:t>
            </a:r>
            <a:r>
              <a:rPr lang="en-US" altLang="en-US" sz="1800" b="1" i="1">
                <a:ea typeface="ＭＳ Ｐゴシック" panose="020B0600070205080204" pitchFamily="34" charset="-128"/>
              </a:rPr>
              <a:t>your email</a:t>
            </a:r>
            <a:r>
              <a:rPr lang="en-US" altLang="en-US" sz="1800" b="1">
                <a:ea typeface="ＭＳ Ｐゴシック" panose="020B0600070205080204" pitchFamily="34" charset="-128"/>
              </a:rPr>
              <a:t>&gt;</a:t>
            </a:r>
          </a:p>
          <a:p>
            <a:pPr>
              <a:buFont typeface="Wingdings" pitchFamily="2" charset="2"/>
              <a:buNone/>
            </a:pPr>
            <a:endParaRPr lang="en-US" altLang="en-US" sz="1800" b="1">
              <a:ea typeface="ＭＳ Ｐゴシック" panose="020B0600070205080204" pitchFamily="34" charset="-128"/>
            </a:endParaRPr>
          </a:p>
          <a:p>
            <a:pPr>
              <a:buFont typeface="Wingdings" pitchFamily="2" charset="2"/>
              <a:buNone/>
            </a:pPr>
            <a:r>
              <a:rPr lang="en-US" altLang="en-US" sz="1800" b="1">
                <a:ea typeface="ＭＳ Ｐゴシック" panose="020B0600070205080204" pitchFamily="34" charset="-128"/>
              </a:rPr>
              <a:t>RUN </a:t>
            </a:r>
            <a:r>
              <a:rPr lang="en-US" altLang="en-US" sz="1800">
                <a:ea typeface="ＭＳ Ｐゴシック" panose="020B0600070205080204" pitchFamily="34" charset="-128"/>
              </a:rPr>
              <a:t>apt-get update -y</a:t>
            </a:r>
          </a:p>
          <a:p>
            <a:pPr>
              <a:buFont typeface="Wingdings" pitchFamily="2" charset="2"/>
              <a:buNone/>
            </a:pPr>
            <a:r>
              <a:rPr lang="en-US" altLang="en-US" sz="1800" b="1">
                <a:ea typeface="ＭＳ Ｐゴシック" panose="020B0600070205080204" pitchFamily="34" charset="-128"/>
              </a:rPr>
              <a:t>RUN </a:t>
            </a:r>
            <a:r>
              <a:rPr lang="en-US" altLang="en-US" sz="1800">
                <a:ea typeface="ＭＳ Ｐゴシック" panose="020B0600070205080204" pitchFamily="34" charset="-128"/>
              </a:rPr>
              <a:t>apt-get install curl -y &amp;&amp; apt-get install vim -y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5">
            <a:extLst>
              <a:ext uri="{FF2B5EF4-FFF2-40B4-BE49-F238E27FC236}">
                <a16:creationId xmlns:a16="http://schemas.microsoft.com/office/drawing/2014/main" id="{6BD21714-230D-9A4F-A91C-0C65C01B518F}"/>
              </a:ext>
            </a:extLst>
          </p:cNvPr>
          <p:cNvSpPr>
            <a:spLocks noChangeArrowheads="1"/>
          </p:cNvSpPr>
          <p:nvPr/>
        </p:nvSpPr>
        <p:spPr bwMode="auto">
          <a:xfrm>
            <a:off x="457200" y="1219200"/>
            <a:ext cx="7391400" cy="355600"/>
          </a:xfrm>
          <a:prstGeom prst="rect">
            <a:avLst/>
          </a:prstGeom>
          <a:solidFill>
            <a:srgbClr val="4E4E40"/>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800">
              <a:solidFill>
                <a:schemeClr val="tx1"/>
              </a:solidFill>
              <a:latin typeface="Arial" panose="020B0604020202020204" pitchFamily="34" charset="0"/>
            </a:endParaRPr>
          </a:p>
        </p:txBody>
      </p:sp>
      <p:sp>
        <p:nvSpPr>
          <p:cNvPr id="90114" name="Rectangle 4">
            <a:extLst>
              <a:ext uri="{FF2B5EF4-FFF2-40B4-BE49-F238E27FC236}">
                <a16:creationId xmlns:a16="http://schemas.microsoft.com/office/drawing/2014/main" id="{BA6E2873-6A64-894E-BD9E-BCA90CBDEF3F}"/>
              </a:ext>
            </a:extLst>
          </p:cNvPr>
          <p:cNvSpPr>
            <a:spLocks noChangeArrowheads="1"/>
          </p:cNvSpPr>
          <p:nvPr/>
        </p:nvSpPr>
        <p:spPr bwMode="auto">
          <a:xfrm>
            <a:off x="457200" y="1587500"/>
            <a:ext cx="7391400" cy="2578100"/>
          </a:xfrm>
          <a:prstGeom prst="rect">
            <a:avLst/>
          </a:prstGeom>
          <a:solidFill>
            <a:srgbClr val="BFC0A8"/>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endParaRPr lang="en-US" altLang="en-US" sz="1800">
              <a:solidFill>
                <a:schemeClr val="tx1"/>
              </a:solidFill>
              <a:latin typeface="Arial" panose="020B0604020202020204" pitchFamily="34" charset="0"/>
            </a:endParaRPr>
          </a:p>
        </p:txBody>
      </p:sp>
      <p:sp>
        <p:nvSpPr>
          <p:cNvPr id="90115" name="Rectangle 2">
            <a:extLst>
              <a:ext uri="{FF2B5EF4-FFF2-40B4-BE49-F238E27FC236}">
                <a16:creationId xmlns:a16="http://schemas.microsoft.com/office/drawing/2014/main" id="{7E11BA94-A551-B648-BF44-9D685FCD8066}"/>
              </a:ext>
            </a:extLst>
          </p:cNvPr>
          <p:cNvSpPr>
            <a:spLocks noGrp="1"/>
          </p:cNvSpPr>
          <p:nvPr>
            <p:ph type="title"/>
          </p:nvPr>
        </p:nvSpPr>
        <p:spPr bwMode="auto">
          <a:xfrm>
            <a:off x="228600" y="76200"/>
            <a:ext cx="5638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a:effectLst/>
                <a:ea typeface="ＭＳ Ｐゴシック" panose="020B0600070205080204" pitchFamily="34" charset="-128"/>
              </a:rPr>
              <a:t>Dockerfile Example: Bowtie2</a:t>
            </a:r>
          </a:p>
        </p:txBody>
      </p:sp>
      <p:sp>
        <p:nvSpPr>
          <p:cNvPr id="90116" name="Rectangle 3">
            <a:extLst>
              <a:ext uri="{FF2B5EF4-FFF2-40B4-BE49-F238E27FC236}">
                <a16:creationId xmlns:a16="http://schemas.microsoft.com/office/drawing/2014/main" id="{2350EBA3-7969-5449-901B-913A54911A15}"/>
              </a:ext>
            </a:extLst>
          </p:cNvPr>
          <p:cNvSpPr>
            <a:spLocks noGrp="1"/>
          </p:cNvSpPr>
          <p:nvPr>
            <p:ph type="body" idx="1"/>
          </p:nvPr>
        </p:nvSpPr>
        <p:spPr>
          <a:xfrm>
            <a:off x="762000" y="1219200"/>
            <a:ext cx="6934200" cy="3048000"/>
          </a:xfrm>
        </p:spPr>
        <p:txBody>
          <a:bodyPr/>
          <a:lstStyle/>
          <a:p>
            <a:pPr>
              <a:buFont typeface="Wingdings" pitchFamily="2" charset="2"/>
              <a:buNone/>
            </a:pPr>
            <a:r>
              <a:rPr lang="en-US" altLang="en-US" sz="1800" b="1">
                <a:solidFill>
                  <a:schemeClr val="bg1"/>
                </a:solidFill>
                <a:ea typeface="ＭＳ Ｐゴシック" panose="020B0600070205080204" pitchFamily="34" charset="-128"/>
              </a:rPr>
              <a:t>FROM</a:t>
            </a:r>
            <a:r>
              <a:rPr lang="en-US" altLang="en-US" sz="1800">
                <a:solidFill>
                  <a:schemeClr val="bg1"/>
                </a:solidFill>
                <a:ea typeface="ＭＳ Ｐゴシック" panose="020B0600070205080204" pitchFamily="34" charset="-128"/>
              </a:rPr>
              <a:t> ubuntu:14.04 </a:t>
            </a:r>
            <a:endParaRPr lang="en-US" altLang="en-US" sz="1800" b="1">
              <a:solidFill>
                <a:schemeClr val="bg1"/>
              </a:solidFill>
              <a:ea typeface="ＭＳ Ｐゴシック" panose="020B0600070205080204" pitchFamily="34" charset="-128"/>
            </a:endParaRPr>
          </a:p>
          <a:p>
            <a:pPr>
              <a:buFont typeface="Wingdings" pitchFamily="2" charset="2"/>
              <a:buNone/>
            </a:pPr>
            <a:r>
              <a:rPr lang="en-US" altLang="en-US" sz="1800" b="1">
                <a:ea typeface="ＭＳ Ｐゴシック" panose="020B0600070205080204" pitchFamily="34" charset="-128"/>
              </a:rPr>
              <a:t>RUN</a:t>
            </a:r>
            <a:r>
              <a:rPr lang="en-US" altLang="en-US" sz="1800">
                <a:ea typeface="ＭＳ Ｐゴシック" panose="020B0600070205080204" pitchFamily="34" charset="-128"/>
              </a:rPr>
              <a:t> apt-get update -qq --fix-missing; \ </a:t>
            </a:r>
          </a:p>
          <a:p>
            <a:pPr>
              <a:buFont typeface="Wingdings" pitchFamily="2" charset="2"/>
              <a:buNone/>
            </a:pPr>
            <a:r>
              <a:rPr lang="en-US" altLang="en-US" sz="1800">
                <a:ea typeface="ＭＳ Ｐゴシック" panose="020B0600070205080204" pitchFamily="34" charset="-128"/>
              </a:rPr>
              <a:t>	apt-get install -qq -y wget unzip; </a:t>
            </a:r>
          </a:p>
          <a:p>
            <a:pPr>
              <a:buFont typeface="Wingdings" pitchFamily="2" charset="2"/>
              <a:buNone/>
            </a:pPr>
            <a:r>
              <a:rPr lang="en-US" altLang="en-US" sz="1800" b="1">
                <a:ea typeface="ＭＳ Ｐゴシック" panose="020B0600070205080204" pitchFamily="34" charset="-128"/>
              </a:rPr>
              <a:t>RUN</a:t>
            </a:r>
            <a:r>
              <a:rPr lang="en-US" altLang="en-US" sz="1800">
                <a:ea typeface="ＭＳ Ｐゴシック" panose="020B0600070205080204" pitchFamily="34" charset="-128"/>
              </a:rPr>
              <a:t> wget -q -O bowtie2.zip http://sourceforge.net/projects/bowtie-bio/files/bowtie2/2.2.4/bowtie2-2.2.4-linux-x86_64.zip/download; \ </a:t>
            </a:r>
          </a:p>
          <a:p>
            <a:pPr>
              <a:buFont typeface="Wingdings" pitchFamily="2" charset="2"/>
              <a:buNone/>
            </a:pPr>
            <a:r>
              <a:rPr lang="en-US" altLang="en-US" sz="1800">
                <a:ea typeface="ＭＳ Ｐゴシック" panose="020B0600070205080204" pitchFamily="34" charset="-128"/>
              </a:rPr>
              <a:t>	unzip bowtie2.zip -d /opt/; \ </a:t>
            </a:r>
          </a:p>
          <a:p>
            <a:pPr>
              <a:buFont typeface="Wingdings" pitchFamily="2" charset="2"/>
              <a:buNone/>
            </a:pPr>
            <a:r>
              <a:rPr lang="en-US" altLang="en-US" sz="1800">
                <a:ea typeface="ＭＳ Ｐゴシック" panose="020B0600070205080204" pitchFamily="34" charset="-128"/>
              </a:rPr>
              <a:t>	ln -s /opt/bowtie2-2.2.4/ /opt/bowtie2; \ </a:t>
            </a:r>
          </a:p>
          <a:p>
            <a:pPr>
              <a:buFont typeface="Wingdings" pitchFamily="2" charset="2"/>
              <a:buNone/>
            </a:pPr>
            <a:r>
              <a:rPr lang="en-US" altLang="en-US" sz="1800">
                <a:ea typeface="ＭＳ Ｐゴシック" panose="020B0600070205080204" pitchFamily="34" charset="-128"/>
              </a:rPr>
              <a:t>	rm bowtie2.zip </a:t>
            </a:r>
          </a:p>
          <a:p>
            <a:pPr>
              <a:buFont typeface="Wingdings" pitchFamily="2" charset="2"/>
              <a:buNone/>
            </a:pPr>
            <a:r>
              <a:rPr lang="en-US" altLang="en-US" sz="1800" b="1">
                <a:ea typeface="ＭＳ Ｐゴシック" panose="020B0600070205080204" pitchFamily="34" charset="-128"/>
              </a:rPr>
              <a:t>ENV</a:t>
            </a:r>
            <a:r>
              <a:rPr lang="en-US" altLang="en-US" sz="1800">
                <a:ea typeface="ＭＳ Ｐゴシック" panose="020B0600070205080204" pitchFamily="34" charset="-128"/>
              </a:rPr>
              <a:t> PATH $PATH:/opt/bowtie2 </a:t>
            </a:r>
            <a:br>
              <a:rPr lang="en-US" altLang="en-US" sz="1800">
                <a:ea typeface="ＭＳ Ｐゴシック" panose="020B0600070205080204" pitchFamily="34" charset="-128"/>
              </a:rPr>
            </a:br>
            <a:endParaRPr lang="en-US" altLang="en-US" sz="1800">
              <a:ea typeface="ＭＳ Ｐゴシック" panose="020B0600070205080204" pitchFamily="34"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440A-A345-C945-8B89-47F08959474A}"/>
              </a:ext>
            </a:extLst>
          </p:cNvPr>
          <p:cNvSpPr>
            <a:spLocks noGrp="1"/>
          </p:cNvSpPr>
          <p:nvPr>
            <p:ph type="title"/>
          </p:nvPr>
        </p:nvSpPr>
        <p:spPr/>
        <p:txBody>
          <a:bodyPr/>
          <a:lstStyle/>
          <a:p>
            <a:pPr>
              <a:defRPr/>
            </a:pPr>
            <a:endParaRPr lang="en-US" dirty="0">
              <a:solidFill>
                <a:schemeClr val="tx2">
                  <a:lumMod val="75000"/>
                </a:schemeClr>
              </a:solidFill>
            </a:endParaRPr>
          </a:p>
        </p:txBody>
      </p:sp>
      <p:sp>
        <p:nvSpPr>
          <p:cNvPr id="91138" name="TextBox 3">
            <a:extLst>
              <a:ext uri="{FF2B5EF4-FFF2-40B4-BE49-F238E27FC236}">
                <a16:creationId xmlns:a16="http://schemas.microsoft.com/office/drawing/2014/main" id="{885A424E-0F3D-2D49-B631-A367E771FEA2}"/>
              </a:ext>
            </a:extLst>
          </p:cNvPr>
          <p:cNvSpPr txBox="1">
            <a:spLocks noChangeArrowheads="1"/>
          </p:cNvSpPr>
          <p:nvPr/>
        </p:nvSpPr>
        <p:spPr bwMode="auto">
          <a:xfrm>
            <a:off x="984250" y="2514600"/>
            <a:ext cx="689768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is-IS" altLang="en-US" sz="6000" b="1">
                <a:solidFill>
                  <a:srgbClr val="17375E"/>
                </a:solidFill>
                <a:latin typeface="Arial" panose="020B0604020202020204" pitchFamily="34" charset="0"/>
              </a:rPr>
              <a:t>Managing </a:t>
            </a:r>
          </a:p>
          <a:p>
            <a:pPr algn="ctr" eaLnBrk="1" hangingPunct="1">
              <a:spcBef>
                <a:spcPct val="0"/>
              </a:spcBef>
              <a:buSzTx/>
              <a:buFontTx/>
              <a:buNone/>
            </a:pPr>
            <a:r>
              <a:rPr lang="is-IS" altLang="en-US" sz="6000" b="1">
                <a:solidFill>
                  <a:srgbClr val="17375E"/>
                </a:solidFill>
                <a:latin typeface="Arial" panose="020B0604020202020204" pitchFamily="34" charset="0"/>
              </a:rPr>
              <a:t>Docker containers</a:t>
            </a:r>
            <a:endParaRPr lang="en-US" altLang="en-US" sz="5400" b="1">
              <a:solidFill>
                <a:srgbClr val="3366FF"/>
              </a:solidFill>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0DC1-CE0F-C042-BA51-207763464E1D}"/>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Inspect containers</a:t>
            </a:r>
          </a:p>
        </p:txBody>
      </p:sp>
      <p:sp>
        <p:nvSpPr>
          <p:cNvPr id="92162" name="Rectangle 3">
            <a:extLst>
              <a:ext uri="{FF2B5EF4-FFF2-40B4-BE49-F238E27FC236}">
                <a16:creationId xmlns:a16="http://schemas.microsoft.com/office/drawing/2014/main" id="{18A359BE-446A-9D44-AA4F-7A0F5A87AD1E}"/>
              </a:ext>
            </a:extLst>
          </p:cNvPr>
          <p:cNvSpPr txBox="1">
            <a:spLocks/>
          </p:cNvSpPr>
          <p:nvPr/>
        </p:nvSpPr>
        <p:spPr bwMode="auto">
          <a:xfrm>
            <a:off x="228600" y="1219200"/>
            <a:ext cx="868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nSpc>
                <a:spcPct val="90000"/>
              </a:lnSpc>
              <a:buFont typeface="Wingdings" pitchFamily="2" charset="2"/>
              <a:buNone/>
            </a:pPr>
            <a:r>
              <a:rPr lang="en-AU" altLang="en-US" sz="2400"/>
              <a:t>$ docker ps     </a:t>
            </a:r>
            <a:r>
              <a:rPr lang="en-AU" altLang="en-US" sz="2400">
                <a:solidFill>
                  <a:srgbClr val="FF0000"/>
                </a:solidFill>
              </a:rPr>
              <a:t> 	# shows running containers.</a:t>
            </a:r>
          </a:p>
          <a:p>
            <a:pPr>
              <a:lnSpc>
                <a:spcPct val="90000"/>
              </a:lnSpc>
              <a:buFont typeface="Wingdings" pitchFamily="2" charset="2"/>
              <a:buNone/>
            </a:pPr>
            <a:r>
              <a:rPr lang="en-AU" altLang="en-US" sz="2400"/>
              <a:t>$ docker inspect 	</a:t>
            </a:r>
            <a:r>
              <a:rPr lang="en-AU" altLang="en-US" sz="2400">
                <a:solidFill>
                  <a:srgbClr val="FF0000"/>
                </a:solidFill>
              </a:rPr>
              <a:t># info on a container (incl. IP address).</a:t>
            </a:r>
          </a:p>
          <a:p>
            <a:pPr>
              <a:lnSpc>
                <a:spcPct val="90000"/>
              </a:lnSpc>
              <a:buFont typeface="Wingdings" pitchFamily="2" charset="2"/>
              <a:buNone/>
            </a:pPr>
            <a:r>
              <a:rPr lang="en-AU" altLang="en-US" sz="2400"/>
              <a:t>$ docker logs    	</a:t>
            </a:r>
            <a:r>
              <a:rPr lang="en-AU" altLang="en-US" sz="2400">
                <a:solidFill>
                  <a:srgbClr val="FF0000"/>
                </a:solidFill>
              </a:rPr>
              <a:t># gets logs from container.</a:t>
            </a:r>
          </a:p>
          <a:p>
            <a:pPr>
              <a:lnSpc>
                <a:spcPct val="90000"/>
              </a:lnSpc>
              <a:buFont typeface="Wingdings" pitchFamily="2" charset="2"/>
              <a:buNone/>
            </a:pPr>
            <a:r>
              <a:rPr lang="en-AU" altLang="en-US" sz="2400"/>
              <a:t>$ docker events  	</a:t>
            </a:r>
            <a:r>
              <a:rPr lang="en-AU" altLang="en-US" sz="2400">
                <a:solidFill>
                  <a:srgbClr val="FF0000"/>
                </a:solidFill>
              </a:rPr>
              <a:t># gets events from container.</a:t>
            </a:r>
          </a:p>
          <a:p>
            <a:pPr>
              <a:lnSpc>
                <a:spcPct val="90000"/>
              </a:lnSpc>
              <a:buFont typeface="Wingdings" pitchFamily="2" charset="2"/>
              <a:buNone/>
            </a:pPr>
            <a:r>
              <a:rPr lang="en-AU" altLang="en-US" sz="2400"/>
              <a:t>$ docker port    	</a:t>
            </a:r>
            <a:r>
              <a:rPr lang="en-AU" altLang="en-US" sz="2400">
                <a:solidFill>
                  <a:srgbClr val="FF0000"/>
                </a:solidFill>
              </a:rPr>
              <a:t># shows public facing port of container.</a:t>
            </a:r>
          </a:p>
          <a:p>
            <a:pPr>
              <a:lnSpc>
                <a:spcPct val="90000"/>
              </a:lnSpc>
              <a:buFont typeface="Wingdings" pitchFamily="2" charset="2"/>
              <a:buNone/>
            </a:pPr>
            <a:r>
              <a:rPr lang="en-AU" altLang="en-US" sz="2400"/>
              <a:t>$ docker top     	</a:t>
            </a:r>
            <a:r>
              <a:rPr lang="en-AU" altLang="en-US" sz="2400">
                <a:solidFill>
                  <a:srgbClr val="FF0000"/>
                </a:solidFill>
              </a:rPr>
              <a:t># shows running processes in container.</a:t>
            </a:r>
          </a:p>
          <a:p>
            <a:pPr>
              <a:lnSpc>
                <a:spcPct val="90000"/>
              </a:lnSpc>
              <a:buFont typeface="Wingdings" pitchFamily="2" charset="2"/>
              <a:buNone/>
            </a:pPr>
            <a:r>
              <a:rPr lang="en-AU" altLang="en-US" sz="2400"/>
              <a:t>$ docker diff    	</a:t>
            </a:r>
            <a:r>
              <a:rPr lang="en-AU" altLang="en-US" sz="2400">
                <a:solidFill>
                  <a:srgbClr val="FF0000"/>
                </a:solidFill>
              </a:rPr>
              <a:t># shows changed files in container's FS.</a:t>
            </a:r>
          </a:p>
          <a:p>
            <a:pPr>
              <a:lnSpc>
                <a:spcPct val="90000"/>
              </a:lnSpc>
              <a:buFont typeface="Wingdings" pitchFamily="2" charset="2"/>
              <a:buNone/>
            </a:pPr>
            <a:r>
              <a:rPr lang="en-AU" altLang="en-US" sz="2400"/>
              <a:t>$ docker stats   	</a:t>
            </a:r>
            <a:r>
              <a:rPr lang="en-AU" altLang="en-US" sz="2400">
                <a:solidFill>
                  <a:srgbClr val="FF0000"/>
                </a:solidFill>
              </a:rPr>
              <a:t># shows metrics, memory, cpu, filsystem</a:t>
            </a:r>
          </a:p>
        </p:txBody>
      </p:sp>
      <p:sp>
        <p:nvSpPr>
          <p:cNvPr id="92163" name="Rectangle 3">
            <a:extLst>
              <a:ext uri="{FF2B5EF4-FFF2-40B4-BE49-F238E27FC236}">
                <a16:creationId xmlns:a16="http://schemas.microsoft.com/office/drawing/2014/main" id="{2AA17982-46DC-7744-B934-E62B4F4A618E}"/>
              </a:ext>
            </a:extLst>
          </p:cNvPr>
          <p:cNvSpPr>
            <a:spLocks noChangeArrowheads="1"/>
          </p:cNvSpPr>
          <p:nvPr/>
        </p:nvSpPr>
        <p:spPr bwMode="auto">
          <a:xfrm>
            <a:off x="381000" y="5573713"/>
            <a:ext cx="853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rgbClr val="0000FF"/>
                </a:solidFill>
                <a:latin typeface="Arial" panose="020B0604020202020204" pitchFamily="34" charset="0"/>
              </a:rPr>
              <a:t>http://www.jayway.com/2015/03/21/a-not-very-short-introduction-to-docker/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96C7-F6E3-C64D-9F98-6A34E78649DF}"/>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Containers</a:t>
            </a:r>
          </a:p>
        </p:txBody>
      </p:sp>
      <p:sp>
        <p:nvSpPr>
          <p:cNvPr id="93186" name="Rectangle 3">
            <a:extLst>
              <a:ext uri="{FF2B5EF4-FFF2-40B4-BE49-F238E27FC236}">
                <a16:creationId xmlns:a16="http://schemas.microsoft.com/office/drawing/2014/main" id="{BE7C723F-391D-7348-9218-8C2589D71DF8}"/>
              </a:ext>
            </a:extLst>
          </p:cNvPr>
          <p:cNvSpPr txBox="1">
            <a:spLocks/>
          </p:cNvSpPr>
          <p:nvPr/>
        </p:nvSpPr>
        <p:spPr bwMode="auto">
          <a:xfrm>
            <a:off x="228600" y="990600"/>
            <a:ext cx="868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nSpc>
                <a:spcPct val="90000"/>
              </a:lnSpc>
              <a:buFont typeface="Wingdings" pitchFamily="2" charset="2"/>
              <a:buNone/>
            </a:pPr>
            <a:r>
              <a:rPr lang="en-AU" altLang="en-US" sz="2400">
                <a:solidFill>
                  <a:srgbClr val="FF0000"/>
                </a:solidFill>
              </a:rPr>
              <a:t># Run a container interactively</a:t>
            </a:r>
          </a:p>
          <a:p>
            <a:pPr>
              <a:lnSpc>
                <a:spcPct val="90000"/>
              </a:lnSpc>
              <a:buFont typeface="Wingdings" pitchFamily="2" charset="2"/>
              <a:buNone/>
            </a:pPr>
            <a:r>
              <a:rPr lang="en-AU" altLang="en-US" sz="2400">
                <a:solidFill>
                  <a:schemeClr val="tx1"/>
                </a:solidFill>
              </a:rPr>
              <a:t>$ docker run -it --rm ubuntu</a:t>
            </a:r>
          </a:p>
          <a:p>
            <a:pPr>
              <a:lnSpc>
                <a:spcPct val="90000"/>
              </a:lnSpc>
              <a:buFont typeface="Wingdings" pitchFamily="2" charset="2"/>
              <a:buNone/>
            </a:pPr>
            <a:endParaRPr lang="en-AU" altLang="en-US" sz="2400">
              <a:solidFill>
                <a:schemeClr val="tx1"/>
              </a:solidFill>
            </a:endParaRPr>
          </a:p>
          <a:p>
            <a:pPr>
              <a:lnSpc>
                <a:spcPct val="90000"/>
              </a:lnSpc>
              <a:buFont typeface="Wingdings" pitchFamily="2" charset="2"/>
              <a:buNone/>
            </a:pPr>
            <a:r>
              <a:rPr lang="en-AU" altLang="en-US" sz="2400">
                <a:solidFill>
                  <a:srgbClr val="FF0000"/>
                </a:solidFill>
              </a:rPr>
              <a:t># Run a container in the background</a:t>
            </a:r>
          </a:p>
          <a:p>
            <a:pPr>
              <a:lnSpc>
                <a:spcPct val="90000"/>
              </a:lnSpc>
              <a:buFont typeface="Wingdings" pitchFamily="2" charset="2"/>
              <a:buNone/>
            </a:pPr>
            <a:r>
              <a:rPr lang="en-AU" altLang="en-US" sz="2400">
                <a:solidFill>
                  <a:schemeClr val="tx1"/>
                </a:solidFill>
              </a:rPr>
              <a:t>$ docker run -d hadoop</a:t>
            </a:r>
          </a:p>
          <a:p>
            <a:pPr>
              <a:lnSpc>
                <a:spcPct val="90000"/>
              </a:lnSpc>
              <a:buFont typeface="Wingdings" pitchFamily="2" charset="2"/>
              <a:buNone/>
            </a:pPr>
            <a:endParaRPr lang="en-AU" altLang="en-US" sz="2400">
              <a:solidFill>
                <a:schemeClr val="tx1"/>
              </a:solidFill>
            </a:endParaRPr>
          </a:p>
          <a:p>
            <a:pPr>
              <a:lnSpc>
                <a:spcPct val="90000"/>
              </a:lnSpc>
              <a:buFont typeface="Wingdings" pitchFamily="2" charset="2"/>
              <a:buNone/>
            </a:pPr>
            <a:r>
              <a:rPr lang="en-AU" altLang="en-US" sz="2400">
                <a:solidFill>
                  <a:srgbClr val="FF0000"/>
                </a:solidFill>
              </a:rPr>
              <a:t># Publish container port 80 on a random port on the Host</a:t>
            </a:r>
          </a:p>
          <a:p>
            <a:pPr>
              <a:lnSpc>
                <a:spcPct val="90000"/>
              </a:lnSpc>
              <a:buFont typeface="Wingdings" pitchFamily="2" charset="2"/>
              <a:buNone/>
            </a:pPr>
            <a:r>
              <a:rPr lang="en-AU" altLang="en-US" sz="2400">
                <a:solidFill>
                  <a:schemeClr val="tx1"/>
                </a:solidFill>
              </a:rPr>
              <a:t>$ docker run -p 80 nginx</a:t>
            </a:r>
          </a:p>
          <a:p>
            <a:pPr>
              <a:lnSpc>
                <a:spcPct val="90000"/>
              </a:lnSpc>
              <a:buFont typeface="Wingdings" pitchFamily="2" charset="2"/>
              <a:buNone/>
            </a:pPr>
            <a:endParaRPr lang="en-AU" altLang="en-US" sz="2400">
              <a:solidFill>
                <a:schemeClr val="tx1"/>
              </a:solidFill>
            </a:endParaRPr>
          </a:p>
          <a:p>
            <a:pPr>
              <a:lnSpc>
                <a:spcPct val="90000"/>
              </a:lnSpc>
              <a:buFont typeface="Wingdings" pitchFamily="2" charset="2"/>
              <a:buNone/>
            </a:pPr>
            <a:r>
              <a:rPr lang="en-AU" altLang="en-US" sz="2400">
                <a:solidFill>
                  <a:srgbClr val="FF0000"/>
                </a:solidFill>
              </a:rPr>
              <a:t># Publish container port 80 on port 8080 on the Host</a:t>
            </a:r>
          </a:p>
          <a:p>
            <a:pPr>
              <a:lnSpc>
                <a:spcPct val="90000"/>
              </a:lnSpc>
              <a:buFont typeface="Wingdings" pitchFamily="2" charset="2"/>
              <a:buNone/>
            </a:pPr>
            <a:r>
              <a:rPr lang="en-AU" altLang="en-US" sz="2400">
                <a:solidFill>
                  <a:schemeClr val="tx1"/>
                </a:solidFill>
              </a:rPr>
              <a:t>$ docker run -p 8080:80 nginx</a:t>
            </a:r>
          </a:p>
          <a:p>
            <a:pPr>
              <a:lnSpc>
                <a:spcPct val="90000"/>
              </a:lnSpc>
              <a:buFont typeface="Wingdings" pitchFamily="2" charset="2"/>
              <a:buNone/>
            </a:pPr>
            <a:endParaRPr lang="en-AU" altLang="en-US" sz="2400">
              <a:solidFill>
                <a:schemeClr val="tx1"/>
              </a:solidFill>
            </a:endParaRPr>
          </a:p>
        </p:txBody>
      </p:sp>
      <p:sp>
        <p:nvSpPr>
          <p:cNvPr id="93187" name="Rectangle 3">
            <a:extLst>
              <a:ext uri="{FF2B5EF4-FFF2-40B4-BE49-F238E27FC236}">
                <a16:creationId xmlns:a16="http://schemas.microsoft.com/office/drawing/2014/main" id="{0E8DF4D5-C718-0D45-8277-BA132900D580}"/>
              </a:ext>
            </a:extLst>
          </p:cNvPr>
          <p:cNvSpPr>
            <a:spLocks noChangeArrowheads="1"/>
          </p:cNvSpPr>
          <p:nvPr/>
        </p:nvSpPr>
        <p:spPr bwMode="auto">
          <a:xfrm>
            <a:off x="381000" y="5573713"/>
            <a:ext cx="853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rgbClr val="0000FF"/>
                </a:solidFill>
                <a:latin typeface="Arial" panose="020B0604020202020204" pitchFamily="34" charset="0"/>
              </a:rPr>
              <a:t>http://www.jayway.com/2015/03/21/a-not-very-short-introduction-to-docker/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4D62-B241-8147-9C7B-15458FA85AB9}"/>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Containers</a:t>
            </a:r>
          </a:p>
        </p:txBody>
      </p:sp>
      <p:sp>
        <p:nvSpPr>
          <p:cNvPr id="95234" name="Rectangle 3">
            <a:extLst>
              <a:ext uri="{FF2B5EF4-FFF2-40B4-BE49-F238E27FC236}">
                <a16:creationId xmlns:a16="http://schemas.microsoft.com/office/drawing/2014/main" id="{07338714-4D71-D34C-9DE7-930E2377A67D}"/>
              </a:ext>
            </a:extLst>
          </p:cNvPr>
          <p:cNvSpPr txBox="1">
            <a:spLocks/>
          </p:cNvSpPr>
          <p:nvPr/>
        </p:nvSpPr>
        <p:spPr bwMode="auto">
          <a:xfrm>
            <a:off x="228600" y="1219200"/>
            <a:ext cx="868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nSpc>
                <a:spcPct val="90000"/>
              </a:lnSpc>
              <a:buFont typeface="Wingdings" pitchFamily="2" charset="2"/>
              <a:buNone/>
            </a:pPr>
            <a:r>
              <a:rPr lang="en-AU" altLang="en-US" sz="2400">
                <a:solidFill>
                  <a:srgbClr val="FF0000"/>
                </a:solidFill>
              </a:rPr>
              <a:t># Publish container port 80 on port 8080 on the localhost interface on the Host</a:t>
            </a:r>
          </a:p>
          <a:p>
            <a:pPr>
              <a:lnSpc>
                <a:spcPct val="90000"/>
              </a:lnSpc>
              <a:buFont typeface="Wingdings" pitchFamily="2" charset="2"/>
              <a:buNone/>
            </a:pPr>
            <a:r>
              <a:rPr lang="en-AU" altLang="en-US" sz="2400">
                <a:solidFill>
                  <a:schemeClr val="tx1"/>
                </a:solidFill>
              </a:rPr>
              <a:t>$ docker run -p 127.0.0.1:8080:80 nginx</a:t>
            </a:r>
          </a:p>
          <a:p>
            <a:pPr>
              <a:lnSpc>
                <a:spcPct val="90000"/>
              </a:lnSpc>
              <a:buFont typeface="Wingdings" pitchFamily="2" charset="2"/>
              <a:buNone/>
            </a:pPr>
            <a:endParaRPr lang="en-AU" altLang="en-US" sz="2400">
              <a:solidFill>
                <a:schemeClr val="tx1"/>
              </a:solidFill>
            </a:endParaRPr>
          </a:p>
          <a:p>
            <a:pPr>
              <a:lnSpc>
                <a:spcPct val="90000"/>
              </a:lnSpc>
              <a:buFont typeface="Wingdings" pitchFamily="2" charset="2"/>
              <a:buNone/>
            </a:pPr>
            <a:r>
              <a:rPr lang="en-AU" altLang="en-US" sz="2400">
                <a:solidFill>
                  <a:srgbClr val="FF0000"/>
                </a:solidFill>
              </a:rPr>
              <a:t># Publish all EXPOSEd ports from the container on random ports on the Host</a:t>
            </a:r>
          </a:p>
          <a:p>
            <a:pPr>
              <a:lnSpc>
                <a:spcPct val="90000"/>
              </a:lnSpc>
              <a:buFont typeface="Wingdings" pitchFamily="2" charset="2"/>
              <a:buNone/>
            </a:pPr>
            <a:r>
              <a:rPr lang="en-AU" altLang="en-US" sz="2400">
                <a:solidFill>
                  <a:schemeClr val="tx1"/>
                </a:solidFill>
              </a:rPr>
              <a:t>$ docker run -P nginx</a:t>
            </a:r>
          </a:p>
        </p:txBody>
      </p:sp>
      <p:sp>
        <p:nvSpPr>
          <p:cNvPr id="95235" name="Rectangle 3">
            <a:extLst>
              <a:ext uri="{FF2B5EF4-FFF2-40B4-BE49-F238E27FC236}">
                <a16:creationId xmlns:a16="http://schemas.microsoft.com/office/drawing/2014/main" id="{6B5A376C-339A-F145-82BE-E660B5CC9685}"/>
              </a:ext>
            </a:extLst>
          </p:cNvPr>
          <p:cNvSpPr>
            <a:spLocks noChangeArrowheads="1"/>
          </p:cNvSpPr>
          <p:nvPr/>
        </p:nvSpPr>
        <p:spPr bwMode="auto">
          <a:xfrm>
            <a:off x="381000" y="5573713"/>
            <a:ext cx="853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rgbClr val="0000FF"/>
                </a:solidFill>
                <a:latin typeface="Arial" panose="020B0604020202020204" pitchFamily="34" charset="0"/>
              </a:rPr>
              <a:t>http://www.jayway.com/2015/03/21/a-not-very-short-introduction-to-docker/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8EAED-DE1B-3443-AB9E-DBF63AD91FF8}"/>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Containers</a:t>
            </a:r>
          </a:p>
        </p:txBody>
      </p:sp>
      <p:sp>
        <p:nvSpPr>
          <p:cNvPr id="97282" name="Rectangle 3">
            <a:extLst>
              <a:ext uri="{FF2B5EF4-FFF2-40B4-BE49-F238E27FC236}">
                <a16:creationId xmlns:a16="http://schemas.microsoft.com/office/drawing/2014/main" id="{50E56190-F636-0B4D-991D-54637F6EA1EF}"/>
              </a:ext>
            </a:extLst>
          </p:cNvPr>
          <p:cNvSpPr txBox="1">
            <a:spLocks/>
          </p:cNvSpPr>
          <p:nvPr/>
        </p:nvSpPr>
        <p:spPr bwMode="auto">
          <a:xfrm>
            <a:off x="228600" y="1219200"/>
            <a:ext cx="868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nSpc>
                <a:spcPct val="90000"/>
              </a:lnSpc>
              <a:buFont typeface="Wingdings" pitchFamily="2" charset="2"/>
              <a:buNone/>
            </a:pPr>
            <a:r>
              <a:rPr lang="en-AU" altLang="en-US" sz="2400">
                <a:solidFill>
                  <a:srgbClr val="FF0000"/>
                </a:solidFill>
              </a:rPr>
              <a:t># Limit the amount of memory</a:t>
            </a:r>
          </a:p>
          <a:p>
            <a:pPr>
              <a:lnSpc>
                <a:spcPct val="90000"/>
              </a:lnSpc>
              <a:buFont typeface="Wingdings" pitchFamily="2" charset="2"/>
              <a:buNone/>
            </a:pPr>
            <a:r>
              <a:rPr lang="en-AU" altLang="en-US" sz="2400">
                <a:solidFill>
                  <a:schemeClr val="tx1"/>
                </a:solidFill>
              </a:rPr>
              <a:t>$ docker run -m 256m yourapp</a:t>
            </a:r>
          </a:p>
          <a:p>
            <a:pPr>
              <a:lnSpc>
                <a:spcPct val="90000"/>
              </a:lnSpc>
              <a:buFont typeface="Wingdings" pitchFamily="2" charset="2"/>
              <a:buNone/>
            </a:pPr>
            <a:endParaRPr lang="en-AU" altLang="en-US" sz="2400">
              <a:solidFill>
                <a:srgbClr val="FF0000"/>
              </a:solidFill>
            </a:endParaRPr>
          </a:p>
          <a:p>
            <a:pPr>
              <a:lnSpc>
                <a:spcPct val="90000"/>
              </a:lnSpc>
              <a:buFont typeface="Wingdings" pitchFamily="2" charset="2"/>
              <a:buNone/>
            </a:pPr>
            <a:r>
              <a:rPr lang="en-AU" altLang="en-US" sz="2400">
                <a:solidFill>
                  <a:srgbClr val="FF0000"/>
                </a:solidFill>
              </a:rPr>
              <a:t># Limit the number of shares of the CPU this process uses (out of 1024)</a:t>
            </a:r>
          </a:p>
          <a:p>
            <a:pPr>
              <a:lnSpc>
                <a:spcPct val="90000"/>
              </a:lnSpc>
              <a:buFont typeface="Wingdings" pitchFamily="2" charset="2"/>
              <a:buNone/>
            </a:pPr>
            <a:r>
              <a:rPr lang="en-AU" altLang="en-US" sz="2400">
                <a:solidFill>
                  <a:srgbClr val="000000"/>
                </a:solidFill>
              </a:rPr>
              <a:t>$ docker run --cpu-shares 512 mypp</a:t>
            </a:r>
          </a:p>
          <a:p>
            <a:pPr>
              <a:lnSpc>
                <a:spcPct val="90000"/>
              </a:lnSpc>
              <a:buFont typeface="Wingdings" pitchFamily="2" charset="2"/>
              <a:buNone/>
            </a:pPr>
            <a:endParaRPr lang="en-AU" altLang="en-US" sz="2400">
              <a:solidFill>
                <a:srgbClr val="FF0000"/>
              </a:solidFill>
            </a:endParaRPr>
          </a:p>
          <a:p>
            <a:pPr>
              <a:lnSpc>
                <a:spcPct val="90000"/>
              </a:lnSpc>
              <a:buFont typeface="Wingdings" pitchFamily="2" charset="2"/>
              <a:buNone/>
            </a:pPr>
            <a:r>
              <a:rPr lang="en-AU" altLang="en-US" sz="2400">
                <a:solidFill>
                  <a:srgbClr val="FF0000"/>
                </a:solidFill>
              </a:rPr>
              <a:t># Change the user for the process to www instead of root (good for security)</a:t>
            </a:r>
          </a:p>
          <a:p>
            <a:pPr>
              <a:lnSpc>
                <a:spcPct val="90000"/>
              </a:lnSpc>
              <a:buFont typeface="Wingdings" pitchFamily="2" charset="2"/>
              <a:buNone/>
            </a:pPr>
            <a:r>
              <a:rPr lang="en-AU" altLang="en-US" sz="2400">
                <a:solidFill>
                  <a:srgbClr val="000000"/>
                </a:solidFill>
              </a:rPr>
              <a:t>$ docker run -u=www nginx</a:t>
            </a:r>
          </a:p>
        </p:txBody>
      </p:sp>
      <p:sp>
        <p:nvSpPr>
          <p:cNvPr id="97283" name="Rectangle 3">
            <a:extLst>
              <a:ext uri="{FF2B5EF4-FFF2-40B4-BE49-F238E27FC236}">
                <a16:creationId xmlns:a16="http://schemas.microsoft.com/office/drawing/2014/main" id="{EB47513C-5C2D-5C41-94FA-7B0D10BE4856}"/>
              </a:ext>
            </a:extLst>
          </p:cNvPr>
          <p:cNvSpPr>
            <a:spLocks noChangeArrowheads="1"/>
          </p:cNvSpPr>
          <p:nvPr/>
        </p:nvSpPr>
        <p:spPr bwMode="auto">
          <a:xfrm>
            <a:off x="381000" y="5573713"/>
            <a:ext cx="853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rgbClr val="0000FF"/>
                </a:solidFill>
                <a:latin typeface="Arial" panose="020B0604020202020204" pitchFamily="34" charset="0"/>
              </a:rPr>
              <a:t>http://www.jayway.com/2015/03/21/a-not-very-short-introduction-to-docker/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C54E-0AE6-8743-9AAD-57B3AB38C784}"/>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DevOps</a:t>
            </a:r>
          </a:p>
        </p:txBody>
      </p:sp>
      <p:pic>
        <p:nvPicPr>
          <p:cNvPr id="8194" name="Picture 2">
            <a:extLst>
              <a:ext uri="{FF2B5EF4-FFF2-40B4-BE49-F238E27FC236}">
                <a16:creationId xmlns:a16="http://schemas.microsoft.com/office/drawing/2014/main" id="{FD2FC7B4-4420-D04E-97F4-A3C084CD3A6B}"/>
              </a:ext>
            </a:extLst>
          </p:cNvPr>
          <p:cNvPicPr>
            <a:picLocks noChangeAspect="1"/>
          </p:cNvPicPr>
          <p:nvPr/>
        </p:nvPicPr>
        <p:blipFill>
          <a:blip r:embed="rId2">
            <a:extLst>
              <a:ext uri="{28A0092B-C50C-407E-A947-70E740481C1C}">
                <a14:useLocalDpi xmlns:a14="http://schemas.microsoft.com/office/drawing/2010/main" val="0"/>
              </a:ext>
            </a:extLst>
          </a:blip>
          <a:srcRect b="12440"/>
          <a:stretch>
            <a:fillRect/>
          </a:stretch>
        </p:blipFill>
        <p:spPr bwMode="auto">
          <a:xfrm>
            <a:off x="1447800" y="838200"/>
            <a:ext cx="6438900" cy="511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B480-BEE3-6145-A741-C13EFEFA9430}"/>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Volumes</a:t>
            </a:r>
          </a:p>
        </p:txBody>
      </p:sp>
      <p:sp>
        <p:nvSpPr>
          <p:cNvPr id="99330" name="Rectangle 3">
            <a:extLst>
              <a:ext uri="{FF2B5EF4-FFF2-40B4-BE49-F238E27FC236}">
                <a16:creationId xmlns:a16="http://schemas.microsoft.com/office/drawing/2014/main" id="{EF89AB0D-1DFD-404E-AFDA-EA46AE5300E6}"/>
              </a:ext>
            </a:extLst>
          </p:cNvPr>
          <p:cNvSpPr txBox="1">
            <a:spLocks/>
          </p:cNvSpPr>
          <p:nvPr/>
        </p:nvSpPr>
        <p:spPr bwMode="auto">
          <a:xfrm>
            <a:off x="228600" y="914400"/>
            <a:ext cx="868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nSpc>
                <a:spcPct val="90000"/>
              </a:lnSpc>
              <a:buFont typeface="Wingdings" pitchFamily="2" charset="2"/>
              <a:buNone/>
            </a:pPr>
            <a:r>
              <a:rPr lang="en-AU" altLang="en-US" sz="2400">
                <a:solidFill>
                  <a:srgbClr val="FF0000"/>
                </a:solidFill>
              </a:rPr>
              <a:t># Start a new nginx container with /var/log as a volume (created)</a:t>
            </a:r>
          </a:p>
          <a:p>
            <a:pPr>
              <a:lnSpc>
                <a:spcPct val="90000"/>
              </a:lnSpc>
              <a:buFont typeface="Wingdings" pitchFamily="2" charset="2"/>
              <a:buNone/>
            </a:pPr>
            <a:r>
              <a:rPr lang="en-AU" altLang="en-US" sz="2400">
                <a:solidFill>
                  <a:schemeClr val="tx1"/>
                </a:solidFill>
              </a:rPr>
              <a:t>$ docker run  -v /var/log nginx</a:t>
            </a:r>
          </a:p>
          <a:p>
            <a:pPr>
              <a:lnSpc>
                <a:spcPct val="90000"/>
              </a:lnSpc>
              <a:buFont typeface="Wingdings" pitchFamily="2" charset="2"/>
              <a:buNone/>
            </a:pPr>
            <a:endParaRPr lang="en-AU" altLang="en-US" sz="2400">
              <a:solidFill>
                <a:schemeClr val="tx1"/>
              </a:solidFill>
            </a:endParaRPr>
          </a:p>
          <a:p>
            <a:pPr>
              <a:lnSpc>
                <a:spcPct val="90000"/>
              </a:lnSpc>
              <a:buFont typeface="Wingdings" pitchFamily="2" charset="2"/>
              <a:buNone/>
            </a:pPr>
            <a:r>
              <a:rPr lang="en-AU" altLang="en-US" sz="2400">
                <a:solidFill>
                  <a:srgbClr val="FF0000"/>
                </a:solidFill>
              </a:rPr>
              <a:t># Start a new nginx container with /var/log as a volume mapped to /tmp on Host</a:t>
            </a:r>
          </a:p>
          <a:p>
            <a:pPr>
              <a:lnSpc>
                <a:spcPct val="90000"/>
              </a:lnSpc>
              <a:buFont typeface="Wingdings" pitchFamily="2" charset="2"/>
              <a:buNone/>
            </a:pPr>
            <a:r>
              <a:rPr lang="en-AU" altLang="en-US" sz="2400">
                <a:solidFill>
                  <a:srgbClr val="000000"/>
                </a:solidFill>
              </a:rPr>
              <a:t>$ docker run -v /tmp:/var/log nginx</a:t>
            </a:r>
          </a:p>
          <a:p>
            <a:pPr>
              <a:lnSpc>
                <a:spcPct val="90000"/>
              </a:lnSpc>
              <a:buFont typeface="Wingdings" pitchFamily="2" charset="2"/>
              <a:buNone/>
            </a:pPr>
            <a:endParaRPr lang="en-AU" altLang="en-US" sz="2400">
              <a:solidFill>
                <a:srgbClr val="000000"/>
              </a:solidFill>
            </a:endParaRPr>
          </a:p>
          <a:p>
            <a:pPr>
              <a:lnSpc>
                <a:spcPct val="90000"/>
              </a:lnSpc>
              <a:buFont typeface="Wingdings" pitchFamily="2" charset="2"/>
              <a:buNone/>
            </a:pPr>
            <a:r>
              <a:rPr lang="en-AU" altLang="en-US" sz="2400">
                <a:solidFill>
                  <a:srgbClr val="FF0000"/>
                </a:solidFill>
              </a:rPr>
              <a:t># Start a db container</a:t>
            </a:r>
          </a:p>
          <a:p>
            <a:pPr>
              <a:lnSpc>
                <a:spcPct val="90000"/>
              </a:lnSpc>
              <a:buFont typeface="Wingdings" pitchFamily="2" charset="2"/>
              <a:buNone/>
            </a:pPr>
            <a:r>
              <a:rPr lang="en-AU" altLang="en-US" sz="2400">
                <a:solidFill>
                  <a:srgbClr val="000000"/>
                </a:solidFill>
              </a:rPr>
              <a:t>$ docker run -v /var/lib/postgresql/data --name mydb postgres</a:t>
            </a:r>
          </a:p>
          <a:p>
            <a:pPr>
              <a:lnSpc>
                <a:spcPct val="90000"/>
              </a:lnSpc>
              <a:buFont typeface="Wingdings" pitchFamily="2" charset="2"/>
              <a:buNone/>
            </a:pPr>
            <a:r>
              <a:rPr lang="en-AU" altLang="en-US" sz="2400">
                <a:solidFill>
                  <a:srgbClr val="FF0000"/>
                </a:solidFill>
              </a:rPr>
              <a:t># Start a backup container with the volumes taken from the mydb container</a:t>
            </a:r>
          </a:p>
          <a:p>
            <a:pPr>
              <a:lnSpc>
                <a:spcPct val="90000"/>
              </a:lnSpc>
              <a:buFont typeface="Wingdings" pitchFamily="2" charset="2"/>
              <a:buNone/>
            </a:pPr>
            <a:r>
              <a:rPr lang="en-AU" altLang="en-US" sz="2400">
                <a:solidFill>
                  <a:srgbClr val="000000"/>
                </a:solidFill>
              </a:rPr>
              <a:t>$ docker run --volumes-from mydb backup</a:t>
            </a:r>
          </a:p>
        </p:txBody>
      </p:sp>
      <p:sp>
        <p:nvSpPr>
          <p:cNvPr id="99331" name="Rectangle 3">
            <a:extLst>
              <a:ext uri="{FF2B5EF4-FFF2-40B4-BE49-F238E27FC236}">
                <a16:creationId xmlns:a16="http://schemas.microsoft.com/office/drawing/2014/main" id="{5D5EFC33-5487-D347-870A-C31C020FFF57}"/>
              </a:ext>
            </a:extLst>
          </p:cNvPr>
          <p:cNvSpPr>
            <a:spLocks noChangeArrowheads="1"/>
          </p:cNvSpPr>
          <p:nvPr/>
        </p:nvSpPr>
        <p:spPr bwMode="auto">
          <a:xfrm>
            <a:off x="381000" y="5726113"/>
            <a:ext cx="853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1800">
                <a:solidFill>
                  <a:srgbClr val="0000FF"/>
                </a:solidFill>
                <a:latin typeface="Arial" panose="020B0604020202020204" pitchFamily="34" charset="0"/>
              </a:rPr>
              <a:t>http://www.jayway.com/2015/03/21/a-not-very-short-introduction-to-docker/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A430-AE65-D94A-8196-76A54852A443}"/>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Security</a:t>
            </a:r>
          </a:p>
        </p:txBody>
      </p:sp>
      <p:pic>
        <p:nvPicPr>
          <p:cNvPr id="101378" name="Picture 3">
            <a:extLst>
              <a:ext uri="{FF2B5EF4-FFF2-40B4-BE49-F238E27FC236}">
                <a16:creationId xmlns:a16="http://schemas.microsoft.com/office/drawing/2014/main" id="{51711016-B430-C340-9F21-B96E86F71F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74700"/>
            <a:ext cx="9144000"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9" name="Rectangle 4">
            <a:extLst>
              <a:ext uri="{FF2B5EF4-FFF2-40B4-BE49-F238E27FC236}">
                <a16:creationId xmlns:a16="http://schemas.microsoft.com/office/drawing/2014/main" id="{2BF26271-39DF-5149-BAA9-EDB8888DC6A2}"/>
              </a:ext>
            </a:extLst>
          </p:cNvPr>
          <p:cNvSpPr>
            <a:spLocks noChangeArrowheads="1"/>
          </p:cNvSpPr>
          <p:nvPr/>
        </p:nvSpPr>
        <p:spPr bwMode="auto">
          <a:xfrm>
            <a:off x="215900" y="6080125"/>
            <a:ext cx="9055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2000">
                <a:solidFill>
                  <a:schemeClr val="tx1"/>
                </a:solidFill>
                <a:latin typeface="Arial" panose="020B0604020202020204" pitchFamily="34" charset="0"/>
              </a:rPr>
              <a:t>source: “Understanding and Hardening Linux Containers”, page 96</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445839EF-86E2-9E4E-BF8D-4C2BEEC71ED7}"/>
              </a:ext>
            </a:extLst>
          </p:cNvPr>
          <p:cNvSpPr>
            <a:spLocks noGrp="1"/>
          </p:cNvSpPr>
          <p:nvPr>
            <p:ph type="title"/>
          </p:nvPr>
        </p:nvSpPr>
        <p:spPr bwMode="auto">
          <a:xfrm>
            <a:off x="228600" y="76200"/>
            <a:ext cx="5638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a:effectLst/>
                <a:ea typeface="ＭＳ Ｐゴシック" panose="020B0600070205080204" pitchFamily="34" charset="-128"/>
              </a:rPr>
              <a:t>Docker Run Platforms</a:t>
            </a:r>
          </a:p>
        </p:txBody>
      </p:sp>
      <p:sp>
        <p:nvSpPr>
          <p:cNvPr id="102402" name="Rectangle 3">
            <a:extLst>
              <a:ext uri="{FF2B5EF4-FFF2-40B4-BE49-F238E27FC236}">
                <a16:creationId xmlns:a16="http://schemas.microsoft.com/office/drawing/2014/main" id="{94F2179B-69B4-E542-B5AF-A89C68B03D25}"/>
              </a:ext>
            </a:extLst>
          </p:cNvPr>
          <p:cNvSpPr>
            <a:spLocks noGrp="1"/>
          </p:cNvSpPr>
          <p:nvPr>
            <p:ph type="body" idx="1"/>
          </p:nvPr>
        </p:nvSpPr>
        <p:spPr/>
        <p:txBody>
          <a:bodyPr/>
          <a:lstStyle/>
          <a:p>
            <a:r>
              <a:rPr lang="de-CH" altLang="en-US" sz="3200">
                <a:solidFill>
                  <a:srgbClr val="3C3C3C"/>
                </a:solidFill>
                <a:ea typeface="ＭＳ Ｐゴシック" panose="020B0600070205080204" pitchFamily="34" charset="-128"/>
              </a:rPr>
              <a:t>Various Linux distributions (Ubuntu, Fedora, RHEL, Centos, openSUSE, ...)</a:t>
            </a:r>
          </a:p>
          <a:p>
            <a:r>
              <a:rPr lang="de-CH" altLang="en-US" sz="3200">
                <a:solidFill>
                  <a:srgbClr val="3C3C3C"/>
                </a:solidFill>
                <a:ea typeface="ＭＳ Ｐゴシック" panose="020B0600070205080204" pitchFamily="34" charset="-128"/>
              </a:rPr>
              <a:t>Cloud (Amazon EC2, Google Compute Engine, Rackspace)</a:t>
            </a:r>
          </a:p>
          <a:p>
            <a:r>
              <a:rPr lang="de-CH" altLang="en-US" sz="3200">
                <a:solidFill>
                  <a:srgbClr val="3C3C3C"/>
                </a:solidFill>
                <a:ea typeface="ＭＳ Ｐゴシック" panose="020B0600070205080204" pitchFamily="34" charset="-128"/>
              </a:rPr>
              <a:t>Windows, OSX: Docker Toolbox</a:t>
            </a:r>
          </a:p>
          <a:p>
            <a:pPr>
              <a:buFont typeface="Wingdings" pitchFamily="2" charset="2"/>
              <a:buNone/>
            </a:pPr>
            <a:endParaRPr lang="en-US" altLang="en-US">
              <a:ea typeface="ＭＳ Ｐゴシック" panose="020B0600070205080204" pitchFamily="34" charset="-12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E3E6ED16-D377-9A44-87AA-F02BD9B58829}"/>
              </a:ext>
            </a:extLst>
          </p:cNvPr>
          <p:cNvSpPr>
            <a:spLocks noGrp="1"/>
          </p:cNvSpPr>
          <p:nvPr>
            <p:ph type="title"/>
          </p:nvPr>
        </p:nvSpPr>
        <p:spPr bwMode="auto">
          <a:xfrm>
            <a:off x="228600" y="76200"/>
            <a:ext cx="5638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a:effectLst/>
                <a:ea typeface="ＭＳ Ｐゴシック" panose="020B0600070205080204" pitchFamily="34" charset="-128"/>
              </a:rPr>
              <a:t>Docker Ecosystem</a:t>
            </a:r>
          </a:p>
        </p:txBody>
      </p:sp>
      <p:sp>
        <p:nvSpPr>
          <p:cNvPr id="103426" name="Rectangle 3">
            <a:extLst>
              <a:ext uri="{FF2B5EF4-FFF2-40B4-BE49-F238E27FC236}">
                <a16:creationId xmlns:a16="http://schemas.microsoft.com/office/drawing/2014/main" id="{48E55861-D684-1144-9F47-F2F9FB5450AC}"/>
              </a:ext>
            </a:extLst>
          </p:cNvPr>
          <p:cNvSpPr>
            <a:spLocks noGrp="1"/>
          </p:cNvSpPr>
          <p:nvPr>
            <p:ph type="body" idx="1"/>
          </p:nvPr>
        </p:nvSpPr>
        <p:spPr/>
        <p:txBody>
          <a:bodyPr/>
          <a:lstStyle/>
          <a:p>
            <a:r>
              <a:rPr lang="en-US" altLang="en-US" b="1" u="sng">
                <a:solidFill>
                  <a:schemeClr val="tx1"/>
                </a:solidFill>
                <a:ea typeface="ＭＳ Ｐゴシック" panose="020B0600070205080204" pitchFamily="34" charset="-128"/>
              </a:rPr>
              <a:t>Docker Engine or “</a:t>
            </a:r>
            <a:r>
              <a:rPr lang="en-US" altLang="ja-JP" b="1" u="sng">
                <a:solidFill>
                  <a:schemeClr val="tx1"/>
                </a:solidFill>
                <a:ea typeface="ＭＳ Ｐゴシック" panose="020B0600070205080204" pitchFamily="34" charset="-128"/>
              </a:rPr>
              <a:t>Docker</a:t>
            </a:r>
            <a:r>
              <a:rPr lang="en-US" altLang="en-US" b="1" u="sng">
                <a:solidFill>
                  <a:schemeClr val="tx1"/>
                </a:solidFill>
                <a:ea typeface="ＭＳ Ｐゴシック" panose="020B0600070205080204" pitchFamily="34" charset="-128"/>
              </a:rPr>
              <a:t>”</a:t>
            </a:r>
            <a:r>
              <a:rPr lang="en-US" altLang="ja-JP" b="1" u="sng">
                <a:solidFill>
                  <a:schemeClr val="tx1"/>
                </a:solidFill>
                <a:ea typeface="ＭＳ Ｐゴシック" panose="020B0600070205080204" pitchFamily="34" charset="-128"/>
              </a:rPr>
              <a:t> </a:t>
            </a:r>
            <a:r>
              <a:rPr lang="en-US" altLang="ja-JP">
                <a:solidFill>
                  <a:schemeClr val="tx1"/>
                </a:solidFill>
                <a:ea typeface="ＭＳ Ｐゴシック" panose="020B0600070205080204" pitchFamily="34" charset="-128"/>
              </a:rPr>
              <a:t>creates and runs Docker containers. Install Docker on Ubuntu, Mac OS X, or Windows.</a:t>
            </a:r>
          </a:p>
          <a:p>
            <a:r>
              <a:rPr lang="en-US" altLang="en-US" b="1" u="sng">
                <a:solidFill>
                  <a:schemeClr val="tx1"/>
                </a:solidFill>
                <a:ea typeface="ＭＳ Ｐゴシック" panose="020B0600070205080204" pitchFamily="34" charset="-128"/>
              </a:rPr>
              <a:t>Docker Hub </a:t>
            </a:r>
            <a:r>
              <a:rPr lang="en-US" altLang="en-US">
                <a:solidFill>
                  <a:schemeClr val="tx1"/>
                </a:solidFill>
                <a:ea typeface="ＭＳ Ｐゴシック" panose="020B0600070205080204" pitchFamily="34" charset="-128"/>
              </a:rPr>
              <a:t>Public registry service for managing images. </a:t>
            </a:r>
          </a:p>
          <a:p>
            <a:r>
              <a:rPr lang="en-US" altLang="en-US" b="1" u="sng">
                <a:solidFill>
                  <a:schemeClr val="tx1"/>
                </a:solidFill>
                <a:ea typeface="ＭＳ Ｐゴシック" panose="020B0600070205080204" pitchFamily="34" charset="-128"/>
              </a:rPr>
              <a:t>Docker Registry </a:t>
            </a:r>
            <a:r>
              <a:rPr lang="en-US" altLang="en-US">
                <a:solidFill>
                  <a:schemeClr val="tx1"/>
                </a:solidFill>
                <a:ea typeface="ＭＳ Ｐゴシック" panose="020B0600070205080204" pitchFamily="34" charset="-128"/>
              </a:rPr>
              <a:t>provides open source Docker image distribution. </a:t>
            </a:r>
          </a:p>
          <a:p>
            <a:r>
              <a:rPr lang="en-US" altLang="en-US" b="1" u="sng">
                <a:solidFill>
                  <a:schemeClr val="tx1"/>
                </a:solidFill>
                <a:ea typeface="ＭＳ Ｐゴシック" panose="020B0600070205080204" pitchFamily="34" charset="-128"/>
              </a:rPr>
              <a:t>Docker Swarm </a:t>
            </a:r>
            <a:r>
              <a:rPr lang="en-US" altLang="en-US">
                <a:solidFill>
                  <a:schemeClr val="tx1"/>
                </a:solidFill>
                <a:ea typeface="ＭＳ Ｐゴシック" panose="020B0600070205080204" pitchFamily="34" charset="-128"/>
              </a:rPr>
              <a:t>used to host clustering and container scheduling. </a:t>
            </a:r>
          </a:p>
          <a:p>
            <a:endParaRPr lang="en-US" altLang="en-US">
              <a:solidFill>
                <a:schemeClr val="tx1"/>
              </a:solidFill>
              <a:ea typeface="ＭＳ Ｐゴシック" panose="020B0600070205080204" pitchFamily="34" charset="-128"/>
            </a:endParaRPr>
          </a:p>
          <a:p>
            <a:endParaRPr lang="en-US" altLang="en-US">
              <a:solidFill>
                <a:schemeClr val="tx1"/>
              </a:solidFill>
              <a:ea typeface="ＭＳ Ｐゴシック" panose="020B0600070205080204" pitchFamily="34" charset="-128"/>
            </a:endParaRPr>
          </a:p>
          <a:p>
            <a:endParaRPr lang="en-US" altLang="en-US">
              <a:ea typeface="ＭＳ Ｐゴシック" panose="020B0600070205080204"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FF20C1D3-BCB6-944E-A872-85E3E58ACA7F}"/>
              </a:ext>
            </a:extLst>
          </p:cNvPr>
          <p:cNvSpPr>
            <a:spLocks noGrp="1"/>
          </p:cNvSpPr>
          <p:nvPr>
            <p:ph type="title"/>
          </p:nvPr>
        </p:nvSpPr>
        <p:spPr bwMode="auto">
          <a:xfrm>
            <a:off x="228600" y="76200"/>
            <a:ext cx="5638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a:effectLst/>
                <a:ea typeface="ＭＳ Ｐゴシック" panose="020B0600070205080204" pitchFamily="34" charset="-128"/>
              </a:rPr>
              <a:t>Docker Ecosystem</a:t>
            </a:r>
          </a:p>
        </p:txBody>
      </p:sp>
      <p:sp>
        <p:nvSpPr>
          <p:cNvPr id="104450" name="Rectangle 3">
            <a:extLst>
              <a:ext uri="{FF2B5EF4-FFF2-40B4-BE49-F238E27FC236}">
                <a16:creationId xmlns:a16="http://schemas.microsoft.com/office/drawing/2014/main" id="{8B8CDDB8-B786-5B49-8108-9898CA86E2AE}"/>
              </a:ext>
            </a:extLst>
          </p:cNvPr>
          <p:cNvSpPr>
            <a:spLocks noGrp="1"/>
          </p:cNvSpPr>
          <p:nvPr>
            <p:ph type="body" idx="1"/>
          </p:nvPr>
        </p:nvSpPr>
        <p:spPr>
          <a:xfrm>
            <a:off x="228600" y="1219200"/>
            <a:ext cx="8610600" cy="4876800"/>
          </a:xfrm>
        </p:spPr>
        <p:txBody>
          <a:bodyPr/>
          <a:lstStyle/>
          <a:p>
            <a:pPr>
              <a:lnSpc>
                <a:spcPct val="90000"/>
              </a:lnSpc>
            </a:pPr>
            <a:r>
              <a:rPr lang="en-US" altLang="en-US" b="1" u="sng">
                <a:solidFill>
                  <a:schemeClr val="tx1"/>
                </a:solidFill>
                <a:ea typeface="ＭＳ Ｐゴシック" panose="020B0600070205080204" pitchFamily="34" charset="-128"/>
              </a:rPr>
              <a:t>Kitematic </a:t>
            </a:r>
            <a:r>
              <a:rPr lang="en-US" altLang="en-US">
                <a:solidFill>
                  <a:schemeClr val="tx1"/>
                </a:solidFill>
                <a:ea typeface="ＭＳ Ｐゴシック" panose="020B0600070205080204" pitchFamily="34" charset="-128"/>
              </a:rPr>
              <a:t>is the desktop GUI for Docker. </a:t>
            </a:r>
          </a:p>
          <a:p>
            <a:pPr>
              <a:lnSpc>
                <a:spcPct val="90000"/>
              </a:lnSpc>
            </a:pPr>
            <a:r>
              <a:rPr lang="en-US" altLang="en-US" b="1" u="sng">
                <a:solidFill>
                  <a:schemeClr val="tx1"/>
                </a:solidFill>
                <a:ea typeface="ＭＳ Ｐゴシック" panose="020B0600070205080204" pitchFamily="34" charset="-128"/>
              </a:rPr>
              <a:t>Docker UI</a:t>
            </a:r>
            <a:r>
              <a:rPr lang="en-US" altLang="en-US" b="1">
                <a:solidFill>
                  <a:schemeClr val="tx1"/>
                </a:solidFill>
                <a:ea typeface="ＭＳ Ｐゴシック" panose="020B0600070205080204" pitchFamily="34" charset="-128"/>
              </a:rPr>
              <a:t> </a:t>
            </a:r>
            <a:r>
              <a:rPr lang="en-US" altLang="en-US">
                <a:solidFill>
                  <a:schemeClr val="tx1"/>
                </a:solidFill>
                <a:ea typeface="ＭＳ Ｐゴシック" panose="020B0600070205080204" pitchFamily="34" charset="-128"/>
              </a:rPr>
              <a:t>is a web responsive GUI to administrate Docker</a:t>
            </a:r>
          </a:p>
          <a:p>
            <a:pPr>
              <a:lnSpc>
                <a:spcPct val="90000"/>
              </a:lnSpc>
            </a:pPr>
            <a:r>
              <a:rPr lang="en-US" altLang="en-US" b="1" u="sng">
                <a:solidFill>
                  <a:schemeClr val="tx1"/>
                </a:solidFill>
                <a:ea typeface="ＭＳ Ｐゴシック" panose="020B0600070205080204" pitchFamily="34" charset="-128"/>
              </a:rPr>
              <a:t>Docker Trusted Registry</a:t>
            </a:r>
            <a:r>
              <a:rPr lang="en-US" altLang="en-US" b="1">
                <a:solidFill>
                  <a:schemeClr val="tx1"/>
                </a:solidFill>
                <a:ea typeface="ＭＳ Ｐゴシック" panose="020B0600070205080204" pitchFamily="34" charset="-128"/>
              </a:rPr>
              <a:t> </a:t>
            </a:r>
            <a:r>
              <a:rPr lang="en-US" altLang="en-US">
                <a:solidFill>
                  <a:schemeClr val="tx1"/>
                </a:solidFill>
                <a:ea typeface="ＭＳ Ｐゴシック" panose="020B0600070205080204" pitchFamily="34" charset="-128"/>
              </a:rPr>
              <a:t>(DTR) supplies a private dedicated image registry. </a:t>
            </a:r>
          </a:p>
          <a:p>
            <a:r>
              <a:rPr lang="en-US" altLang="en-US" b="1" u="sng">
                <a:solidFill>
                  <a:schemeClr val="tx1"/>
                </a:solidFill>
                <a:ea typeface="ＭＳ Ｐゴシック" panose="020B0600070205080204" pitchFamily="34" charset="-128"/>
              </a:rPr>
              <a:t>Docker Machine</a:t>
            </a:r>
            <a:r>
              <a:rPr lang="en-US" altLang="en-US" b="1">
                <a:solidFill>
                  <a:schemeClr val="tx1"/>
                </a:solidFill>
                <a:ea typeface="ＭＳ Ｐゴシック" panose="020B0600070205080204" pitchFamily="34" charset="-128"/>
              </a:rPr>
              <a:t> </a:t>
            </a:r>
            <a:r>
              <a:rPr lang="en-US" altLang="en-US">
                <a:solidFill>
                  <a:schemeClr val="tx1"/>
                </a:solidFill>
                <a:ea typeface="ＭＳ Ｐゴシック" panose="020B0600070205080204" pitchFamily="34" charset="-128"/>
              </a:rPr>
              <a:t>automates container provisioning on your network or in the cloud. Install machine on Windows, Mac OS X, or Linux.</a:t>
            </a:r>
          </a:p>
          <a:p>
            <a:r>
              <a:rPr lang="en-US" altLang="en-US" b="1" u="sng">
                <a:solidFill>
                  <a:schemeClr val="tx1"/>
                </a:solidFill>
                <a:ea typeface="ＭＳ Ｐゴシック" panose="020B0600070205080204" pitchFamily="34" charset="-128"/>
              </a:rPr>
              <a:t>Docker Compose</a:t>
            </a:r>
            <a:r>
              <a:rPr lang="en-US" altLang="en-US" b="1">
                <a:solidFill>
                  <a:schemeClr val="tx1"/>
                </a:solidFill>
                <a:ea typeface="ＭＳ Ｐゴシック" panose="020B0600070205080204" pitchFamily="34" charset="-128"/>
              </a:rPr>
              <a:t> </a:t>
            </a:r>
            <a:r>
              <a:rPr lang="en-US" altLang="en-US">
                <a:solidFill>
                  <a:schemeClr val="tx1"/>
                </a:solidFill>
                <a:ea typeface="ＭＳ Ｐゴシック" panose="020B0600070205080204" pitchFamily="34" charset="-128"/>
              </a:rPr>
              <a:t>defines multi-container applications. You can install Docker Compose on Ubuntu, Mac OS X, and other systems.</a:t>
            </a:r>
          </a:p>
          <a:p>
            <a:pPr>
              <a:lnSpc>
                <a:spcPct val="90000"/>
              </a:lnSpc>
            </a:pPr>
            <a:endParaRPr lang="en-US" altLang="en-US">
              <a:solidFill>
                <a:schemeClr val="tx1"/>
              </a:solidFill>
              <a:ea typeface="ＭＳ Ｐゴシック" panose="020B0600070205080204" pitchFamily="34" charset="-128"/>
            </a:endParaRPr>
          </a:p>
          <a:p>
            <a:pPr>
              <a:lnSpc>
                <a:spcPct val="90000"/>
              </a:lnSpc>
            </a:pPr>
            <a:endParaRPr lang="en-US" altLang="en-US">
              <a:ea typeface="ＭＳ Ｐゴシック" panose="020B0600070205080204" pitchFamily="34"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object 2">
            <a:extLst>
              <a:ext uri="{FF2B5EF4-FFF2-40B4-BE49-F238E27FC236}">
                <a16:creationId xmlns:a16="http://schemas.microsoft.com/office/drawing/2014/main" id="{B4D4A5A6-9DF6-E741-95CC-A9F29FFB237B}"/>
              </a:ext>
            </a:extLst>
          </p:cNvPr>
          <p:cNvSpPr>
            <a:spLocks noChangeArrowheads="1"/>
          </p:cNvSpPr>
          <p:nvPr/>
        </p:nvSpPr>
        <p:spPr bwMode="auto">
          <a:xfrm>
            <a:off x="838200" y="1066800"/>
            <a:ext cx="7162800" cy="47958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2938">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defTabSz="642938">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defTabSz="642938">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defTabSz="642938">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defTabSz="642938">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300">
              <a:solidFill>
                <a:schemeClr val="tx1"/>
              </a:solidFill>
              <a:latin typeface="Calibri" panose="020F0502020204030204" pitchFamily="34" charset="0"/>
            </a:endParaRPr>
          </a:p>
        </p:txBody>
      </p:sp>
      <p:sp>
        <p:nvSpPr>
          <p:cNvPr id="105474" name="Rectangle 6">
            <a:extLst>
              <a:ext uri="{FF2B5EF4-FFF2-40B4-BE49-F238E27FC236}">
                <a16:creationId xmlns:a16="http://schemas.microsoft.com/office/drawing/2014/main" id="{80762990-80E4-404C-884E-00EC4C29968B}"/>
              </a:ext>
            </a:extLst>
          </p:cNvPr>
          <p:cNvSpPr>
            <a:spLocks/>
          </p:cNvSpPr>
          <p:nvPr/>
        </p:nvSpPr>
        <p:spPr bwMode="auto">
          <a:xfrm>
            <a:off x="228600" y="76200"/>
            <a:ext cx="5638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spcBef>
                <a:spcPct val="0"/>
              </a:spcBef>
              <a:buSzTx/>
              <a:buFontTx/>
              <a:buNone/>
            </a:pPr>
            <a:r>
              <a:rPr lang="en-US" altLang="en-US" sz="3000">
                <a:solidFill>
                  <a:schemeClr val="tx2"/>
                </a:solidFill>
                <a:latin typeface="Myriad Pro Light" panose="020B0503030403020204" pitchFamily="34" charset="0"/>
              </a:rPr>
              <a:t>Docker APIs - Python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8BEC-F3A9-4A48-ABA5-AA77C19CB339}"/>
              </a:ext>
            </a:extLst>
          </p:cNvPr>
          <p:cNvSpPr>
            <a:spLocks noGrp="1"/>
          </p:cNvSpPr>
          <p:nvPr>
            <p:ph type="title"/>
          </p:nvPr>
        </p:nvSpPr>
        <p:spPr/>
        <p:txBody>
          <a:bodyPr/>
          <a:lstStyle/>
          <a:p>
            <a:pPr>
              <a:defRPr/>
            </a:pPr>
            <a:endParaRPr lang="en-US" dirty="0">
              <a:solidFill>
                <a:schemeClr val="tx2">
                  <a:lumMod val="75000"/>
                </a:schemeClr>
              </a:solidFill>
            </a:endParaRPr>
          </a:p>
        </p:txBody>
      </p:sp>
      <p:sp>
        <p:nvSpPr>
          <p:cNvPr id="4" name="TextBox 3">
            <a:extLst>
              <a:ext uri="{FF2B5EF4-FFF2-40B4-BE49-F238E27FC236}">
                <a16:creationId xmlns:a16="http://schemas.microsoft.com/office/drawing/2014/main" id="{B0C97A5C-A6F9-2648-85F0-B4437D7497E6}"/>
              </a:ext>
            </a:extLst>
          </p:cNvPr>
          <p:cNvSpPr txBox="1"/>
          <p:nvPr/>
        </p:nvSpPr>
        <p:spPr>
          <a:xfrm>
            <a:off x="457200" y="381000"/>
            <a:ext cx="7591425" cy="5940425"/>
          </a:xfrm>
          <a:prstGeom prst="rect">
            <a:avLst/>
          </a:prstGeom>
          <a:noFill/>
        </p:spPr>
        <p:txBody>
          <a:bodyPr wrap="none">
            <a:spAutoFit/>
          </a:bodyPr>
          <a:lstStyle/>
          <a:p>
            <a:pPr algn="ctr" eaLnBrk="1" hangingPunct="1">
              <a:defRPr/>
            </a:pPr>
            <a:r>
              <a:rPr lang="en-US" sz="6000" b="1" dirty="0" err="1">
                <a:solidFill>
                  <a:schemeClr val="tx2">
                    <a:lumMod val="75000"/>
                  </a:schemeClr>
                </a:solidFill>
                <a:latin typeface="Arial" charset="0"/>
                <a:ea typeface="ＭＳ Ｐゴシック" charset="0"/>
                <a:cs typeface="ＭＳ Ｐゴシック" charset="0"/>
              </a:rPr>
              <a:t>HTCondor</a:t>
            </a:r>
            <a:endParaRPr lang="en-US" sz="6000" b="1" dirty="0">
              <a:solidFill>
                <a:schemeClr val="tx2">
                  <a:lumMod val="75000"/>
                </a:schemeClr>
              </a:solidFill>
              <a:latin typeface="Arial" charset="0"/>
              <a:ea typeface="ＭＳ Ｐゴシック" charset="0"/>
              <a:cs typeface="ＭＳ Ｐゴシック" charset="0"/>
            </a:endParaRPr>
          </a:p>
          <a:p>
            <a:pPr algn="ctr" eaLnBrk="1" hangingPunct="1">
              <a:defRPr/>
            </a:pPr>
            <a:endParaRPr lang="en-US" sz="6000" b="1" dirty="0">
              <a:solidFill>
                <a:schemeClr val="tx2">
                  <a:lumMod val="75000"/>
                </a:schemeClr>
              </a:solidFill>
              <a:latin typeface="Arial" charset="0"/>
              <a:ea typeface="ＭＳ Ｐゴシック" charset="0"/>
              <a:cs typeface="ＭＳ Ｐゴシック" charset="0"/>
            </a:endParaRPr>
          </a:p>
          <a:p>
            <a:pPr algn="ctr" eaLnBrk="1" hangingPunct="1">
              <a:defRPr/>
            </a:pPr>
            <a:r>
              <a:rPr lang="en-US" sz="4000" b="1" dirty="0">
                <a:solidFill>
                  <a:srgbClr val="FF0000"/>
                </a:solidFill>
                <a:latin typeface="Arial" charset="0"/>
                <a:ea typeface="ＭＳ Ｐゴシック" charset="0"/>
                <a:cs typeface="ＭＳ Ｐゴシック" charset="0"/>
                <a:sym typeface="Wingdings"/>
              </a:rPr>
              <a:t>GYOC2</a:t>
            </a:r>
            <a:r>
              <a:rPr lang="en-US" sz="4000" b="1" dirty="0">
                <a:solidFill>
                  <a:schemeClr val="tx2">
                    <a:lumMod val="75000"/>
                  </a:schemeClr>
                </a:solidFill>
                <a:latin typeface="Arial" charset="0"/>
                <a:ea typeface="ＭＳ Ｐゴシック" charset="0"/>
                <a:cs typeface="ＭＳ Ｐゴシック" charset="0"/>
                <a:sym typeface="Wingdings"/>
              </a:rPr>
              <a:t>: </a:t>
            </a:r>
            <a:r>
              <a:rPr lang="en-US" sz="4000" b="1" dirty="0">
                <a:solidFill>
                  <a:srgbClr val="FF0000"/>
                </a:solidFill>
                <a:latin typeface="Arial" charset="0"/>
                <a:ea typeface="ＭＳ Ｐゴシック" charset="0"/>
                <a:cs typeface="ＭＳ Ｐゴシック" charset="0"/>
                <a:sym typeface="Wingdings"/>
              </a:rPr>
              <a:t>G</a:t>
            </a:r>
            <a:r>
              <a:rPr lang="en-US" sz="4000" b="1" dirty="0">
                <a:solidFill>
                  <a:schemeClr val="tx2">
                    <a:lumMod val="75000"/>
                  </a:schemeClr>
                </a:solidFill>
                <a:latin typeface="Arial" charset="0"/>
                <a:ea typeface="ＭＳ Ｐゴシック" charset="0"/>
                <a:cs typeface="ＭＳ Ｐゴシック" charset="0"/>
                <a:sym typeface="Wingdings"/>
              </a:rPr>
              <a:t>et </a:t>
            </a:r>
            <a:r>
              <a:rPr lang="en-US" sz="4000" b="1" dirty="0">
                <a:solidFill>
                  <a:srgbClr val="FF0000"/>
                </a:solidFill>
                <a:latin typeface="Arial" charset="0"/>
                <a:ea typeface="ＭＳ Ｐゴシック" charset="0"/>
                <a:cs typeface="ＭＳ Ｐゴシック" charset="0"/>
                <a:sym typeface="Wingdings"/>
              </a:rPr>
              <a:t>Y</a:t>
            </a:r>
            <a:r>
              <a:rPr lang="en-US" sz="4000" b="1" dirty="0">
                <a:solidFill>
                  <a:schemeClr val="tx2">
                    <a:lumMod val="75000"/>
                  </a:schemeClr>
                </a:solidFill>
                <a:latin typeface="Arial" charset="0"/>
                <a:ea typeface="ＭＳ Ｐゴシック" charset="0"/>
                <a:cs typeface="ＭＳ Ｐゴシック" charset="0"/>
                <a:sym typeface="Wingdings"/>
              </a:rPr>
              <a:t>our </a:t>
            </a:r>
            <a:r>
              <a:rPr lang="en-US" sz="4000" b="1" dirty="0">
                <a:solidFill>
                  <a:srgbClr val="FF0000"/>
                </a:solidFill>
                <a:latin typeface="Arial" charset="0"/>
                <a:ea typeface="ＭＳ Ｐゴシック" charset="0"/>
                <a:cs typeface="ＭＳ Ｐゴシック" charset="0"/>
                <a:sym typeface="Wingdings"/>
              </a:rPr>
              <a:t>O</a:t>
            </a:r>
            <a:r>
              <a:rPr lang="en-US" sz="4000" b="1" dirty="0">
                <a:solidFill>
                  <a:schemeClr val="tx2">
                    <a:lumMod val="75000"/>
                  </a:schemeClr>
                </a:solidFill>
                <a:latin typeface="Arial" charset="0"/>
                <a:ea typeface="ＭＳ Ｐゴシック" charset="0"/>
                <a:cs typeface="ＭＳ Ｐゴシック" charset="0"/>
                <a:sym typeface="Wingdings"/>
              </a:rPr>
              <a:t>wn </a:t>
            </a:r>
          </a:p>
          <a:p>
            <a:pPr algn="ctr" eaLnBrk="1" hangingPunct="1">
              <a:defRPr/>
            </a:pPr>
            <a:r>
              <a:rPr lang="en-US" sz="4000" b="1" dirty="0">
                <a:solidFill>
                  <a:srgbClr val="FF0000"/>
                </a:solidFill>
                <a:latin typeface="Arial" charset="0"/>
                <a:ea typeface="ＭＳ Ｐゴシック" charset="0"/>
                <a:cs typeface="ＭＳ Ｐゴシック" charset="0"/>
                <a:sym typeface="Wingdings"/>
              </a:rPr>
              <a:t>C</a:t>
            </a:r>
            <a:r>
              <a:rPr lang="en-US" sz="4000" b="1" dirty="0">
                <a:solidFill>
                  <a:schemeClr val="tx2">
                    <a:lumMod val="75000"/>
                  </a:schemeClr>
                </a:solidFill>
                <a:latin typeface="Arial" charset="0"/>
                <a:ea typeface="ＭＳ Ｐゴシック" charset="0"/>
                <a:cs typeface="ＭＳ Ｐゴシック" charset="0"/>
                <a:sym typeface="Wingdings"/>
              </a:rPr>
              <a:t>luster in the </a:t>
            </a:r>
            <a:r>
              <a:rPr lang="en-US" sz="4000" b="1" dirty="0">
                <a:solidFill>
                  <a:srgbClr val="FF0000"/>
                </a:solidFill>
                <a:latin typeface="Arial" charset="0"/>
                <a:ea typeface="ＭＳ Ｐゴシック" charset="0"/>
                <a:cs typeface="ＭＳ Ｐゴシック" charset="0"/>
                <a:sym typeface="Wingdings"/>
              </a:rPr>
              <a:t>C</a:t>
            </a:r>
            <a:r>
              <a:rPr lang="en-US" sz="4000" b="1" dirty="0">
                <a:solidFill>
                  <a:schemeClr val="tx2">
                    <a:lumMod val="75000"/>
                  </a:schemeClr>
                </a:solidFill>
                <a:latin typeface="Arial" charset="0"/>
                <a:ea typeface="ＭＳ Ｐゴシック" charset="0"/>
                <a:cs typeface="ＭＳ Ｐゴシック" charset="0"/>
                <a:sym typeface="Wingdings"/>
              </a:rPr>
              <a:t>loud</a:t>
            </a:r>
          </a:p>
          <a:p>
            <a:pPr algn="ctr" eaLnBrk="1" hangingPunct="1">
              <a:defRPr/>
            </a:pPr>
            <a:endParaRPr lang="en-US" sz="4000" b="1" dirty="0">
              <a:solidFill>
                <a:schemeClr val="tx2">
                  <a:lumMod val="75000"/>
                </a:schemeClr>
              </a:solidFill>
              <a:latin typeface="Arial" charset="0"/>
              <a:ea typeface="ＭＳ Ｐゴシック" charset="0"/>
              <a:cs typeface="ＭＳ Ｐゴシック" charset="0"/>
              <a:sym typeface="Wingdings"/>
            </a:endParaRPr>
          </a:p>
          <a:p>
            <a:pPr algn="ctr" eaLnBrk="1" hangingPunct="1">
              <a:defRPr/>
            </a:pPr>
            <a:r>
              <a:rPr lang="en-US" sz="4000" b="1" dirty="0">
                <a:solidFill>
                  <a:srgbClr val="FF0000"/>
                </a:solidFill>
                <a:latin typeface="Arial" charset="0"/>
                <a:ea typeface="ＭＳ Ｐゴシック" charset="0"/>
                <a:cs typeface="ＭＳ Ｐゴシック" charset="0"/>
                <a:sym typeface="Wingdings"/>
              </a:rPr>
              <a:t>GYOC3</a:t>
            </a:r>
            <a:r>
              <a:rPr lang="en-US" sz="4000" b="1" dirty="0">
                <a:solidFill>
                  <a:schemeClr val="tx2">
                    <a:lumMod val="75000"/>
                  </a:schemeClr>
                </a:solidFill>
                <a:latin typeface="Arial" charset="0"/>
                <a:ea typeface="ＭＳ Ｐゴシック" charset="0"/>
                <a:cs typeface="ＭＳ Ｐゴシック" charset="0"/>
                <a:sym typeface="Wingdings"/>
              </a:rPr>
              <a:t>: </a:t>
            </a:r>
            <a:r>
              <a:rPr lang="en-US" sz="4000" b="1" dirty="0">
                <a:solidFill>
                  <a:srgbClr val="FF0000"/>
                </a:solidFill>
                <a:latin typeface="Arial" charset="0"/>
                <a:ea typeface="ＭＳ Ｐゴシック" charset="0"/>
                <a:cs typeface="ＭＳ Ｐゴシック" charset="0"/>
                <a:sym typeface="Wingdings"/>
              </a:rPr>
              <a:t>G</a:t>
            </a:r>
            <a:r>
              <a:rPr lang="en-US" sz="4000" b="1" dirty="0">
                <a:solidFill>
                  <a:schemeClr val="tx2">
                    <a:lumMod val="75000"/>
                  </a:schemeClr>
                </a:solidFill>
                <a:latin typeface="Arial" charset="0"/>
                <a:ea typeface="ＭＳ Ｐゴシック" charset="0"/>
                <a:cs typeface="ＭＳ Ｐゴシック" charset="0"/>
                <a:sym typeface="Wingdings"/>
              </a:rPr>
              <a:t>et </a:t>
            </a:r>
            <a:r>
              <a:rPr lang="en-US" sz="4000" b="1" dirty="0">
                <a:solidFill>
                  <a:srgbClr val="FF0000"/>
                </a:solidFill>
                <a:latin typeface="Arial" charset="0"/>
                <a:ea typeface="ＭＳ Ｐゴシック" charset="0"/>
                <a:cs typeface="ＭＳ Ｐゴシック" charset="0"/>
                <a:sym typeface="Wingdings"/>
              </a:rPr>
              <a:t>Y</a:t>
            </a:r>
            <a:r>
              <a:rPr lang="en-US" sz="4000" b="1" dirty="0">
                <a:solidFill>
                  <a:schemeClr val="tx2">
                    <a:lumMod val="75000"/>
                  </a:schemeClr>
                </a:solidFill>
                <a:latin typeface="Arial" charset="0"/>
                <a:ea typeface="ＭＳ Ｐゴシック" charset="0"/>
                <a:cs typeface="ＭＳ Ｐゴシック" charset="0"/>
                <a:sym typeface="Wingdings"/>
              </a:rPr>
              <a:t>our </a:t>
            </a:r>
            <a:r>
              <a:rPr lang="en-US" sz="4000" b="1" dirty="0">
                <a:solidFill>
                  <a:srgbClr val="FF0000"/>
                </a:solidFill>
                <a:latin typeface="Arial" charset="0"/>
                <a:ea typeface="ＭＳ Ｐゴシック" charset="0"/>
                <a:cs typeface="ＭＳ Ｐゴシック" charset="0"/>
                <a:sym typeface="Wingdings"/>
              </a:rPr>
              <a:t>O</a:t>
            </a:r>
            <a:r>
              <a:rPr lang="en-US" sz="4000" b="1" dirty="0">
                <a:solidFill>
                  <a:schemeClr val="tx2">
                    <a:lumMod val="75000"/>
                  </a:schemeClr>
                </a:solidFill>
                <a:latin typeface="Arial" charset="0"/>
                <a:ea typeface="ＭＳ Ｐゴシック" charset="0"/>
                <a:cs typeface="ＭＳ Ｐゴシック" charset="0"/>
                <a:sym typeface="Wingdings"/>
              </a:rPr>
              <a:t>wn </a:t>
            </a:r>
          </a:p>
          <a:p>
            <a:pPr algn="ctr" eaLnBrk="1" hangingPunct="1">
              <a:defRPr/>
            </a:pPr>
            <a:r>
              <a:rPr lang="en-US" sz="4000" b="1" dirty="0">
                <a:solidFill>
                  <a:srgbClr val="FF0000"/>
                </a:solidFill>
                <a:latin typeface="Arial" charset="0"/>
                <a:ea typeface="ＭＳ Ｐゴシック" charset="0"/>
                <a:cs typeface="ＭＳ Ｐゴシック" charset="0"/>
                <a:sym typeface="Wingdings"/>
              </a:rPr>
              <a:t>C</a:t>
            </a:r>
            <a:r>
              <a:rPr lang="en-US" sz="4000" b="1" dirty="0">
                <a:solidFill>
                  <a:schemeClr val="tx2">
                    <a:lumMod val="75000"/>
                  </a:schemeClr>
                </a:solidFill>
                <a:latin typeface="Arial" charset="0"/>
                <a:ea typeface="ＭＳ Ｐゴシック" charset="0"/>
                <a:cs typeface="ＭＳ Ｐゴシック" charset="0"/>
                <a:sym typeface="Wingdings"/>
              </a:rPr>
              <a:t>ontainer</a:t>
            </a:r>
            <a:r>
              <a:rPr lang="en-US" sz="4000" b="1" dirty="0">
                <a:solidFill>
                  <a:srgbClr val="FF0000"/>
                </a:solidFill>
                <a:latin typeface="Arial" charset="0"/>
                <a:ea typeface="ＭＳ Ｐゴシック" charset="0"/>
                <a:cs typeface="ＭＳ Ｐゴシック" charset="0"/>
                <a:sym typeface="Wingdings"/>
              </a:rPr>
              <a:t> C</a:t>
            </a:r>
            <a:r>
              <a:rPr lang="en-US" sz="4000" b="1" dirty="0">
                <a:solidFill>
                  <a:schemeClr val="tx2">
                    <a:lumMod val="75000"/>
                  </a:schemeClr>
                </a:solidFill>
                <a:latin typeface="Arial" charset="0"/>
                <a:ea typeface="ＭＳ Ｐゴシック" charset="0"/>
                <a:cs typeface="ＭＳ Ｐゴシック" charset="0"/>
                <a:sym typeface="Wingdings"/>
              </a:rPr>
              <a:t>luster in the </a:t>
            </a:r>
            <a:r>
              <a:rPr lang="en-US" sz="4000" b="1" dirty="0">
                <a:solidFill>
                  <a:srgbClr val="FF0000"/>
                </a:solidFill>
                <a:latin typeface="Arial" charset="0"/>
                <a:ea typeface="ＭＳ Ｐゴシック" charset="0"/>
                <a:cs typeface="ＭＳ Ｐゴシック" charset="0"/>
                <a:sym typeface="Wingdings"/>
              </a:rPr>
              <a:t>C</a:t>
            </a:r>
            <a:r>
              <a:rPr lang="en-US" sz="4000" b="1" dirty="0">
                <a:solidFill>
                  <a:schemeClr val="tx2">
                    <a:lumMod val="75000"/>
                  </a:schemeClr>
                </a:solidFill>
                <a:latin typeface="Arial" charset="0"/>
                <a:ea typeface="ＭＳ Ｐゴシック" charset="0"/>
                <a:cs typeface="ＭＳ Ｐゴシック" charset="0"/>
                <a:sym typeface="Wingdings"/>
              </a:rPr>
              <a:t>loud</a:t>
            </a:r>
          </a:p>
          <a:p>
            <a:pPr algn="ctr" eaLnBrk="1" hangingPunct="1">
              <a:defRPr/>
            </a:pPr>
            <a:endParaRPr lang="en-US" sz="6000" b="1" dirty="0">
              <a:solidFill>
                <a:schemeClr val="tx2">
                  <a:lumMod val="75000"/>
                </a:schemeClr>
              </a:solidFill>
              <a:latin typeface="Arial" charset="0"/>
              <a:ea typeface="ＭＳ Ｐゴシック" charset="0"/>
              <a:cs typeface="ＭＳ Ｐゴシック" charset="0"/>
              <a:sym typeface="Wingdings"/>
            </a:endParaRPr>
          </a:p>
        </p:txBody>
      </p:sp>
      <p:sp>
        <p:nvSpPr>
          <p:cNvPr id="3" name="TextBox 2">
            <a:hlinkClick r:id="rId2" action="ppaction://hlinkfile"/>
            <a:extLst>
              <a:ext uri="{FF2B5EF4-FFF2-40B4-BE49-F238E27FC236}">
                <a16:creationId xmlns:a16="http://schemas.microsoft.com/office/drawing/2014/main" id="{B86FA56C-5130-C149-BEC6-CEB94FE5D456}"/>
              </a:ext>
            </a:extLst>
          </p:cNvPr>
          <p:cNvSpPr txBox="1"/>
          <p:nvPr/>
        </p:nvSpPr>
        <p:spPr>
          <a:xfrm>
            <a:off x="3124200" y="5410200"/>
            <a:ext cx="2747963" cy="708025"/>
          </a:xfrm>
          <a:prstGeom prst="rect">
            <a:avLst/>
          </a:prstGeom>
          <a:noFill/>
        </p:spPr>
        <p:txBody>
          <a:bodyPr wrap="none">
            <a:spAutoFit/>
          </a:bodyPr>
          <a:lstStyle/>
          <a:p>
            <a:pPr eaLnBrk="1" hangingPunct="1">
              <a:defRPr/>
            </a:pPr>
            <a:r>
              <a:rPr lang="en-US" sz="4000" b="1" u="sng" dirty="0">
                <a:solidFill>
                  <a:schemeClr val="tx2">
                    <a:lumMod val="60000"/>
                    <a:lumOff val="40000"/>
                  </a:schemeClr>
                </a:solidFill>
                <a:latin typeface="Arial" charset="0"/>
                <a:ea typeface="ＭＳ Ｐゴシック" charset="-128"/>
              </a:rPr>
              <a:t>u</a:t>
            </a:r>
            <a:r>
              <a:rPr lang="en-US" sz="4000" b="1" u="sng">
                <a:solidFill>
                  <a:schemeClr val="tx2">
                    <a:lumMod val="60000"/>
                    <a:lumOff val="40000"/>
                  </a:schemeClr>
                </a:solidFill>
                <a:latin typeface="Arial" charset="0"/>
                <a:ea typeface="ＭＳ Ｐゴシック" charset="-128"/>
              </a:rPr>
              <a:t>h-</a:t>
            </a:r>
            <a:r>
              <a:rPr lang="en-US" sz="4000" b="1" u="sng" dirty="0" err="1">
                <a:solidFill>
                  <a:schemeClr val="tx2">
                    <a:lumMod val="60000"/>
                    <a:lumOff val="40000"/>
                  </a:schemeClr>
                </a:solidFill>
                <a:latin typeface="Arial" charset="0"/>
                <a:ea typeface="ＭＳ Ｐゴシック" charset="-128"/>
              </a:rPr>
              <a:t>iaas.no</a:t>
            </a:r>
            <a:endParaRPr lang="en-US" sz="4000" b="1" u="sng" dirty="0">
              <a:solidFill>
                <a:schemeClr val="tx2">
                  <a:lumMod val="60000"/>
                  <a:lumOff val="40000"/>
                </a:schemeClr>
              </a:solidFill>
              <a:latin typeface="Arial" charset="0"/>
              <a:ea typeface="ＭＳ Ｐゴシック" charset="-128"/>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B36A330F-032D-2C41-B367-2290441CFAFC}"/>
              </a:ext>
            </a:extLst>
          </p:cNvPr>
          <p:cNvSpPr>
            <a:spLocks noGrp="1" noChangeArrowheads="1"/>
          </p:cNvSpPr>
          <p:nvPr>
            <p:ph type="title" idx="4294967295"/>
          </p:nvPr>
        </p:nvSpPr>
        <p:spPr>
          <a:xfrm>
            <a:off x="609600" y="304800"/>
            <a:ext cx="7772400" cy="914400"/>
          </a:xfrm>
        </p:spPr>
        <p:txBody>
          <a:bodyPr lIns="90000" tIns="46800" rIns="90000" bIns="468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en-US"/>
              <a:t>Getting Condor</a:t>
            </a:r>
          </a:p>
        </p:txBody>
      </p:sp>
      <p:sp>
        <p:nvSpPr>
          <p:cNvPr id="107522" name="Rectangle 2">
            <a:extLst>
              <a:ext uri="{FF2B5EF4-FFF2-40B4-BE49-F238E27FC236}">
                <a16:creationId xmlns:a16="http://schemas.microsoft.com/office/drawing/2014/main" id="{58D5E18A-A700-8C4A-A917-8C94B18FF033}"/>
              </a:ext>
            </a:extLst>
          </p:cNvPr>
          <p:cNvSpPr>
            <a:spLocks noGrp="1"/>
          </p:cNvSpPr>
          <p:nvPr>
            <p:ph type="body" idx="4294967295"/>
          </p:nvPr>
        </p:nvSpPr>
        <p:spPr>
          <a:xfrm>
            <a:off x="609600" y="1219200"/>
            <a:ext cx="7772400" cy="4038600"/>
          </a:xfrm>
        </p:spPr>
        <p:txBody>
          <a:bodyPr lIns="90000" tIns="46800" rIns="90000" bIns="46800"/>
          <a:lstStyle/>
          <a:p>
            <a:pPr>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Available as a free download from</a:t>
            </a:r>
          </a:p>
          <a:p>
            <a:pPr>
              <a:spcBef>
                <a:spcPts val="700"/>
              </a:spcBef>
              <a:buFont typeface="Comic Sans MS" panose="030F0902030302020204" pitchFamily="66"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		</a:t>
            </a:r>
            <a:r>
              <a:rPr lang="en-GB" altLang="en-US">
                <a:solidFill>
                  <a:srgbClr val="FF0000"/>
                </a:solidFill>
                <a:ea typeface="ＭＳ Ｐゴシック" panose="020B0600070205080204" pitchFamily="34" charset="-128"/>
              </a:rPr>
              <a:t>http://www.cs.wisc.edu/condor</a:t>
            </a:r>
          </a:p>
          <a:p>
            <a:pPr>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Download Condor for your operating system</a:t>
            </a:r>
          </a:p>
          <a:p>
            <a:pPr lvl="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Available for most UNIX (including Linux and Apple’s OS/X) platforms</a:t>
            </a:r>
          </a:p>
          <a:p>
            <a:pPr lvl="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Also for Windows NT / XP</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8DC31318-69D0-5C4B-989C-5553329D8B20}"/>
              </a:ext>
            </a:extLst>
          </p:cNvPr>
          <p:cNvSpPr>
            <a:spLocks noGrp="1" noChangeArrowheads="1"/>
          </p:cNvSpPr>
          <p:nvPr>
            <p:ph type="title"/>
          </p:nvPr>
        </p:nvSpPr>
        <p:spPr>
          <a:xfrm>
            <a:off x="609600" y="304800"/>
            <a:ext cx="7772400" cy="914400"/>
          </a:xfrm>
        </p:spPr>
        <p:txBody>
          <a:bodyPr lIns="90000" tIns="46800" rIns="90000" bIns="468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en-US"/>
              <a:t>Condor Releases</a:t>
            </a:r>
          </a:p>
        </p:txBody>
      </p:sp>
      <p:sp>
        <p:nvSpPr>
          <p:cNvPr id="109570" name="Rectangle 3">
            <a:extLst>
              <a:ext uri="{FF2B5EF4-FFF2-40B4-BE49-F238E27FC236}">
                <a16:creationId xmlns:a16="http://schemas.microsoft.com/office/drawing/2014/main" id="{C564A8C7-6B3E-3B44-AFB1-130E4ADF8C38}"/>
              </a:ext>
            </a:extLst>
          </p:cNvPr>
          <p:cNvSpPr>
            <a:spLocks noGrp="1"/>
          </p:cNvSpPr>
          <p:nvPr>
            <p:ph type="body" idx="1"/>
          </p:nvPr>
        </p:nvSpPr>
        <p:spPr>
          <a:xfrm>
            <a:off x="609600" y="1219200"/>
            <a:ext cx="7772400" cy="4038600"/>
          </a:xfrm>
        </p:spPr>
        <p:txBody>
          <a:bodyPr lIns="90000" tIns="46800" rIns="90000" bIns="46800"/>
          <a:lstStyle/>
          <a:p>
            <a:pPr>
              <a:lnSpc>
                <a:spcPct val="9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Stable / Developer Releases</a:t>
            </a:r>
          </a:p>
          <a:p>
            <a:pPr lvl="1">
              <a:lnSpc>
                <a:spcPct val="90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Version numbering scheme similar to that of the (pre 2.6) Linux kernels …</a:t>
            </a:r>
          </a:p>
          <a:p>
            <a:pPr lvl="1">
              <a:lnSpc>
                <a:spcPct val="90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Major.</a:t>
            </a:r>
            <a:r>
              <a:rPr lang="en-GB" altLang="en-US">
                <a:solidFill>
                  <a:srgbClr val="FF0000"/>
                </a:solidFill>
                <a:ea typeface="ＭＳ Ｐゴシック" panose="020B0600070205080204" pitchFamily="34" charset="-128"/>
              </a:rPr>
              <a:t>minor</a:t>
            </a:r>
            <a:r>
              <a:rPr lang="en-GB" altLang="en-US">
                <a:ea typeface="ＭＳ Ｐゴシック" panose="020B0600070205080204" pitchFamily="34" charset="-128"/>
              </a:rPr>
              <a:t>.release</a:t>
            </a:r>
          </a:p>
          <a:p>
            <a:pPr lvl="2">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Minor is even (a.</a:t>
            </a:r>
            <a:r>
              <a:rPr lang="en-GB" altLang="en-US">
                <a:solidFill>
                  <a:srgbClr val="FF0000"/>
                </a:solidFill>
                <a:ea typeface="ＭＳ Ｐゴシック" panose="020B0600070205080204" pitchFamily="34" charset="-128"/>
              </a:rPr>
              <a:t>b</a:t>
            </a:r>
            <a:r>
              <a:rPr lang="en-GB" altLang="en-US">
                <a:ea typeface="ＭＳ Ｐゴシック" panose="020B0600070205080204" pitchFamily="34" charset="-128"/>
              </a:rPr>
              <a:t>.c): Stable</a:t>
            </a:r>
          </a:p>
          <a:p>
            <a:pPr lvl="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Examples: 6.6.3, 6.</a:t>
            </a:r>
            <a:r>
              <a:rPr lang="en-GB" altLang="en-US">
                <a:solidFill>
                  <a:srgbClr val="FF0000"/>
                </a:solidFill>
                <a:ea typeface="ＭＳ Ｐゴシック" panose="020B0600070205080204" pitchFamily="34" charset="-128"/>
              </a:rPr>
              <a:t>8</a:t>
            </a:r>
            <a:r>
              <a:rPr lang="en-GB" altLang="en-US">
                <a:ea typeface="ＭＳ Ｐゴシック" panose="020B0600070205080204" pitchFamily="34" charset="-128"/>
              </a:rPr>
              <a:t>.4, 6.</a:t>
            </a:r>
            <a:r>
              <a:rPr lang="en-GB" altLang="en-US">
                <a:solidFill>
                  <a:srgbClr val="FF0000"/>
                </a:solidFill>
                <a:ea typeface="ＭＳ Ｐゴシック" panose="020B0600070205080204" pitchFamily="34" charset="-128"/>
              </a:rPr>
              <a:t>8</a:t>
            </a:r>
            <a:r>
              <a:rPr lang="en-GB" altLang="en-US">
                <a:ea typeface="ＭＳ Ｐゴシック" panose="020B0600070205080204" pitchFamily="34" charset="-128"/>
              </a:rPr>
              <a:t>.5</a:t>
            </a:r>
          </a:p>
          <a:p>
            <a:pPr lvl="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Very stable, mostly bug fixes</a:t>
            </a:r>
          </a:p>
          <a:p>
            <a:pPr lvl="2">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Minor is odd (a.</a:t>
            </a:r>
            <a:r>
              <a:rPr lang="en-GB" altLang="en-US">
                <a:solidFill>
                  <a:srgbClr val="FF0000"/>
                </a:solidFill>
                <a:ea typeface="ＭＳ Ｐゴシック" panose="020B0600070205080204" pitchFamily="34" charset="-128"/>
              </a:rPr>
              <a:t>b</a:t>
            </a:r>
            <a:r>
              <a:rPr lang="en-GB" altLang="en-US">
                <a:ea typeface="ＭＳ Ｐゴシック" panose="020B0600070205080204" pitchFamily="34" charset="-128"/>
              </a:rPr>
              <a:t>.c): Developer</a:t>
            </a:r>
          </a:p>
          <a:p>
            <a:pPr lvl="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New features, may have some bugs</a:t>
            </a:r>
          </a:p>
          <a:p>
            <a:pPr lvl="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Examples: 6.</a:t>
            </a:r>
            <a:r>
              <a:rPr lang="en-GB" altLang="en-US">
                <a:solidFill>
                  <a:srgbClr val="FF0000"/>
                </a:solidFill>
                <a:ea typeface="ＭＳ Ｐゴシック" panose="020B0600070205080204" pitchFamily="34" charset="-128"/>
              </a:rPr>
              <a:t>7</a:t>
            </a:r>
            <a:r>
              <a:rPr lang="en-GB" altLang="en-US">
                <a:ea typeface="ＭＳ Ｐゴシック" panose="020B0600070205080204" pitchFamily="34" charset="-128"/>
              </a:rPr>
              <a:t>.11, 6.</a:t>
            </a:r>
            <a:r>
              <a:rPr lang="en-GB" altLang="en-US">
                <a:solidFill>
                  <a:srgbClr val="FF0000"/>
                </a:solidFill>
                <a:ea typeface="ＭＳ Ｐゴシック" panose="020B0600070205080204" pitchFamily="34" charset="-128"/>
              </a:rPr>
              <a:t>9</a:t>
            </a:r>
            <a:r>
              <a:rPr lang="en-GB" altLang="en-US">
                <a:ea typeface="ＭＳ Ｐゴシック" panose="020B0600070205080204" pitchFamily="34" charset="-128"/>
              </a:rPr>
              <a:t>.1, 6.</a:t>
            </a:r>
            <a:r>
              <a:rPr lang="en-GB" altLang="en-US">
                <a:solidFill>
                  <a:srgbClr val="FF0000"/>
                </a:solidFill>
                <a:ea typeface="ＭＳ Ｐゴシック" panose="020B0600070205080204" pitchFamily="34" charset="-128"/>
              </a:rPr>
              <a:t>9</a:t>
            </a:r>
            <a:r>
              <a:rPr lang="en-GB" altLang="en-US">
                <a:ea typeface="ＭＳ Ｐゴシック" panose="020B0600070205080204" pitchFamily="34" charset="-128"/>
              </a:rPr>
              <a:t>.2</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45A4EB5C-F2EC-694E-B950-6496EA298A0B}"/>
              </a:ext>
            </a:extLst>
          </p:cNvPr>
          <p:cNvSpPr>
            <a:spLocks noGrp="1" noChangeArrowheads="1"/>
          </p:cNvSpPr>
          <p:nvPr>
            <p:ph type="title"/>
          </p:nvPr>
        </p:nvSpPr>
        <p:spPr/>
        <p:txBody>
          <a:bodyPr/>
          <a:lstStyle/>
          <a:p>
            <a:pPr>
              <a:defRPr/>
            </a:pPr>
            <a:r>
              <a:rPr lang="en-US" altLang="en-US"/>
              <a:t>Definitions</a:t>
            </a:r>
          </a:p>
        </p:txBody>
      </p:sp>
      <p:sp>
        <p:nvSpPr>
          <p:cNvPr id="111618" name="Rectangle 3">
            <a:extLst>
              <a:ext uri="{FF2B5EF4-FFF2-40B4-BE49-F238E27FC236}">
                <a16:creationId xmlns:a16="http://schemas.microsoft.com/office/drawing/2014/main" id="{D72581D5-51CF-3B47-83ED-50C3BD212E63}"/>
              </a:ext>
            </a:extLst>
          </p:cNvPr>
          <p:cNvSpPr>
            <a:spLocks noGrp="1"/>
          </p:cNvSpPr>
          <p:nvPr>
            <p:ph type="body" idx="1"/>
          </p:nvPr>
        </p:nvSpPr>
        <p:spPr>
          <a:xfrm>
            <a:off x="609600" y="1600200"/>
            <a:ext cx="7767638" cy="3821113"/>
          </a:xfrm>
        </p:spPr>
        <p:txBody>
          <a:bodyPr/>
          <a:lstStyle/>
          <a:p>
            <a:r>
              <a:rPr lang="en-US" altLang="en-US">
                <a:ea typeface="ＭＳ Ｐゴシック" panose="020B0600070205080204" pitchFamily="34" charset="-128"/>
              </a:rPr>
              <a:t>Job</a:t>
            </a:r>
          </a:p>
          <a:p>
            <a:pPr lvl="1"/>
            <a:r>
              <a:rPr lang="en-US" altLang="en-US">
                <a:ea typeface="ＭＳ Ｐゴシック" panose="020B0600070205080204" pitchFamily="34" charset="-128"/>
              </a:rPr>
              <a:t>The Condor representation of your work</a:t>
            </a:r>
          </a:p>
          <a:p>
            <a:r>
              <a:rPr lang="en-US" altLang="en-US">
                <a:ea typeface="ＭＳ Ｐゴシック" panose="020B0600070205080204" pitchFamily="34" charset="-128"/>
              </a:rPr>
              <a:t>Machine</a:t>
            </a:r>
          </a:p>
          <a:p>
            <a:pPr lvl="1"/>
            <a:r>
              <a:rPr lang="en-US" altLang="en-US">
                <a:ea typeface="ＭＳ Ｐゴシック" panose="020B0600070205080204" pitchFamily="34" charset="-128"/>
              </a:rPr>
              <a:t>The Condor representation of computers and that can perform the work</a:t>
            </a:r>
          </a:p>
          <a:p>
            <a:r>
              <a:rPr lang="en-US" altLang="en-US">
                <a:ea typeface="ＭＳ Ｐゴシック" panose="020B0600070205080204" pitchFamily="34" charset="-128"/>
              </a:rPr>
              <a:t>Match Making</a:t>
            </a:r>
          </a:p>
          <a:p>
            <a:pPr lvl="1"/>
            <a:r>
              <a:rPr lang="en-US" altLang="en-US">
                <a:ea typeface="ＭＳ Ｐゴシック" panose="020B0600070205080204" pitchFamily="34" charset="-128"/>
              </a:rPr>
              <a:t>Matching a job with a machine “Resource”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B1B2-CC8D-6644-9FF2-F930D9F30164}"/>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DevOps</a:t>
            </a:r>
          </a:p>
        </p:txBody>
      </p:sp>
      <p:pic>
        <p:nvPicPr>
          <p:cNvPr id="9218" name="Picture 4">
            <a:extLst>
              <a:ext uri="{FF2B5EF4-FFF2-40B4-BE49-F238E27FC236}">
                <a16:creationId xmlns:a16="http://schemas.microsoft.com/office/drawing/2014/main" id="{F9BA2B38-B935-5040-9F39-8C94328768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197725"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6A14AB4B-0F5F-064F-945C-A456AA1D58CD}"/>
              </a:ext>
            </a:extLst>
          </p:cNvPr>
          <p:cNvSpPr>
            <a:spLocks noGrp="1" noChangeArrowheads="1"/>
          </p:cNvSpPr>
          <p:nvPr>
            <p:ph type="title"/>
          </p:nvPr>
        </p:nvSpPr>
        <p:spPr/>
        <p:txBody>
          <a:bodyPr/>
          <a:lstStyle/>
          <a:p>
            <a:pPr>
              <a:defRPr/>
            </a:pPr>
            <a:r>
              <a:rPr lang="en-US" altLang="en-US"/>
              <a:t>Job</a:t>
            </a:r>
          </a:p>
        </p:txBody>
      </p:sp>
      <p:sp>
        <p:nvSpPr>
          <p:cNvPr id="112642" name="Rectangle 3">
            <a:extLst>
              <a:ext uri="{FF2B5EF4-FFF2-40B4-BE49-F238E27FC236}">
                <a16:creationId xmlns:a16="http://schemas.microsoft.com/office/drawing/2014/main" id="{0A78DE18-89C7-4B42-964B-33003FABCB8C}"/>
              </a:ext>
            </a:extLst>
          </p:cNvPr>
          <p:cNvSpPr>
            <a:spLocks noGrp="1"/>
          </p:cNvSpPr>
          <p:nvPr>
            <p:ph type="body" idx="1"/>
          </p:nvPr>
        </p:nvSpPr>
        <p:spPr/>
        <p:txBody>
          <a:bodyPr/>
          <a:lstStyle/>
          <a:p>
            <a:pPr>
              <a:buFont typeface="Comic Sans MS" panose="030F0902030302020204" pitchFamily="66" charset="0"/>
              <a:buNone/>
            </a:pPr>
            <a:r>
              <a:rPr lang="en-US" altLang="en-US">
                <a:ea typeface="ＭＳ Ｐゴシック" panose="020B0600070205080204" pitchFamily="34" charset="-128"/>
              </a:rPr>
              <a:t>Jobs state their requirements and preferences:</a:t>
            </a:r>
          </a:p>
          <a:p>
            <a:pPr lvl="1">
              <a:buFont typeface="Marlett" pitchFamily="2" charset="2"/>
              <a:buNone/>
            </a:pPr>
            <a:r>
              <a:rPr lang="en-US" altLang="en-US">
                <a:solidFill>
                  <a:srgbClr val="FF0000"/>
                </a:solidFill>
                <a:ea typeface="ＭＳ Ｐゴシック" panose="020B0600070205080204" pitchFamily="34" charset="-128"/>
              </a:rPr>
              <a:t>I need a Linux/x86 platform</a:t>
            </a:r>
          </a:p>
          <a:p>
            <a:pPr lvl="1">
              <a:buFont typeface="Marlett" pitchFamily="2" charset="2"/>
              <a:buNone/>
            </a:pPr>
            <a:r>
              <a:rPr lang="en-US" altLang="en-US">
                <a:solidFill>
                  <a:srgbClr val="FF0000"/>
                </a:solidFill>
                <a:ea typeface="ＭＳ Ｐゴシック" panose="020B0600070205080204" pitchFamily="34" charset="-128"/>
              </a:rPr>
              <a:t>I want the machine with the most memory</a:t>
            </a:r>
          </a:p>
          <a:p>
            <a:pPr lvl="1">
              <a:buFont typeface="Marlett" pitchFamily="2" charset="2"/>
              <a:buNone/>
            </a:pPr>
            <a:r>
              <a:rPr lang="en-US" altLang="en-US">
                <a:solidFill>
                  <a:srgbClr val="FF0000"/>
                </a:solidFill>
                <a:ea typeface="ＭＳ Ｐゴシック" panose="020B0600070205080204" pitchFamily="34" charset="-128"/>
              </a:rPr>
              <a:t>I prefer a machine in the chemistry department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8467D50C-4F2A-744A-BA0E-AE22B60402BB}"/>
              </a:ext>
            </a:extLst>
          </p:cNvPr>
          <p:cNvSpPr>
            <a:spLocks noGrp="1" noChangeArrowheads="1"/>
          </p:cNvSpPr>
          <p:nvPr>
            <p:ph type="title"/>
          </p:nvPr>
        </p:nvSpPr>
        <p:spPr/>
        <p:txBody>
          <a:bodyPr/>
          <a:lstStyle/>
          <a:p>
            <a:pPr>
              <a:defRPr/>
            </a:pPr>
            <a:r>
              <a:rPr lang="en-US" altLang="en-US"/>
              <a:t>Machine</a:t>
            </a:r>
          </a:p>
        </p:txBody>
      </p:sp>
      <p:sp>
        <p:nvSpPr>
          <p:cNvPr id="113666" name="Rectangle 3">
            <a:extLst>
              <a:ext uri="{FF2B5EF4-FFF2-40B4-BE49-F238E27FC236}">
                <a16:creationId xmlns:a16="http://schemas.microsoft.com/office/drawing/2014/main" id="{D5B65C4D-C718-154C-BE3D-05024C6208D5}"/>
              </a:ext>
            </a:extLst>
          </p:cNvPr>
          <p:cNvSpPr>
            <a:spLocks noGrp="1"/>
          </p:cNvSpPr>
          <p:nvPr>
            <p:ph type="body" idx="1"/>
          </p:nvPr>
        </p:nvSpPr>
        <p:spPr/>
        <p:txBody>
          <a:bodyPr/>
          <a:lstStyle/>
          <a:p>
            <a:pPr>
              <a:lnSpc>
                <a:spcPct val="80000"/>
              </a:lnSpc>
              <a:buFont typeface="Comic Sans MS" panose="030F0902030302020204" pitchFamily="66" charset="0"/>
              <a:buNone/>
            </a:pPr>
            <a:r>
              <a:rPr lang="en-US" altLang="en-US">
                <a:ea typeface="ＭＳ Ｐゴシック" panose="020B0600070205080204" pitchFamily="34" charset="-128"/>
              </a:rPr>
              <a:t>Machines state their requirements and preferences:</a:t>
            </a:r>
          </a:p>
          <a:p>
            <a:pPr lvl="1">
              <a:lnSpc>
                <a:spcPct val="80000"/>
              </a:lnSpc>
              <a:buFont typeface="Marlett" pitchFamily="2" charset="2"/>
              <a:buNone/>
            </a:pPr>
            <a:r>
              <a:rPr lang="en-US" altLang="en-US">
                <a:solidFill>
                  <a:srgbClr val="FF0000"/>
                </a:solidFill>
                <a:ea typeface="ＭＳ Ｐゴシック" panose="020B0600070205080204" pitchFamily="34" charset="-128"/>
              </a:rPr>
              <a:t>Run jobs only when there is no keyboard activity</a:t>
            </a:r>
          </a:p>
          <a:p>
            <a:pPr lvl="1">
              <a:lnSpc>
                <a:spcPct val="80000"/>
              </a:lnSpc>
              <a:buFont typeface="Marlett" pitchFamily="2" charset="2"/>
              <a:buNone/>
            </a:pPr>
            <a:r>
              <a:rPr lang="en-US" altLang="en-US">
                <a:solidFill>
                  <a:srgbClr val="FF0000"/>
                </a:solidFill>
                <a:ea typeface="ＭＳ Ｐゴシック" panose="020B0600070205080204" pitchFamily="34" charset="-128"/>
              </a:rPr>
              <a:t>I prefer to run Frieda’s jobs</a:t>
            </a:r>
          </a:p>
          <a:p>
            <a:pPr lvl="1">
              <a:lnSpc>
                <a:spcPct val="80000"/>
              </a:lnSpc>
              <a:buFont typeface="Marlett" pitchFamily="2" charset="2"/>
              <a:buNone/>
            </a:pPr>
            <a:r>
              <a:rPr lang="en-US" altLang="en-US">
                <a:solidFill>
                  <a:srgbClr val="FF0000"/>
                </a:solidFill>
                <a:ea typeface="ＭＳ Ｐゴシック" panose="020B0600070205080204" pitchFamily="34" charset="-128"/>
              </a:rPr>
              <a:t>I am a machine in the physics department</a:t>
            </a:r>
          </a:p>
          <a:p>
            <a:pPr lvl="1">
              <a:lnSpc>
                <a:spcPct val="80000"/>
              </a:lnSpc>
              <a:buFont typeface="Marlett" pitchFamily="2" charset="2"/>
              <a:buNone/>
            </a:pPr>
            <a:r>
              <a:rPr lang="en-US" altLang="en-US">
                <a:solidFill>
                  <a:srgbClr val="FF0000"/>
                </a:solidFill>
                <a:ea typeface="ＭＳ Ｐゴシック" panose="020B0600070205080204" pitchFamily="34" charset="-128"/>
              </a:rPr>
              <a:t>Never run jobs belonging to Dr. Smith</a:t>
            </a:r>
          </a:p>
          <a:p>
            <a:endParaRPr lang="en-US" altLang="en-US">
              <a:solidFill>
                <a:srgbClr val="FF0000"/>
              </a:solidFill>
              <a:ea typeface="ＭＳ Ｐゴシック" panose="020B0600070205080204" pitchFamily="34" charset="-128"/>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4D2DE93D-5940-194D-9B9E-9B37444F5D44}"/>
              </a:ext>
            </a:extLst>
          </p:cNvPr>
          <p:cNvSpPr>
            <a:spLocks noGrp="1" noChangeArrowheads="1"/>
          </p:cNvSpPr>
          <p:nvPr>
            <p:ph type="title"/>
          </p:nvPr>
        </p:nvSpPr>
        <p:spPr/>
        <p:txBody>
          <a:bodyPr/>
          <a:lstStyle/>
          <a:p>
            <a:pPr>
              <a:defRPr/>
            </a:pPr>
            <a:r>
              <a:rPr lang="en-US" altLang="en-US" dirty="0"/>
              <a:t>Matchmaking</a:t>
            </a:r>
          </a:p>
        </p:txBody>
      </p:sp>
      <p:sp>
        <p:nvSpPr>
          <p:cNvPr id="114690" name="Rectangle 3">
            <a:extLst>
              <a:ext uri="{FF2B5EF4-FFF2-40B4-BE49-F238E27FC236}">
                <a16:creationId xmlns:a16="http://schemas.microsoft.com/office/drawing/2014/main" id="{FA8F4593-020F-7147-9761-140868D2885F}"/>
              </a:ext>
            </a:extLst>
          </p:cNvPr>
          <p:cNvSpPr>
            <a:spLocks noGrp="1"/>
          </p:cNvSpPr>
          <p:nvPr>
            <p:ph type="body" idx="1"/>
          </p:nvPr>
        </p:nvSpPr>
        <p:spPr/>
        <p:txBody>
          <a:bodyPr/>
          <a:lstStyle/>
          <a:p>
            <a:r>
              <a:rPr lang="en-US" altLang="en-US">
                <a:ea typeface="ＭＳ Ｐゴシック" panose="020B0600070205080204" pitchFamily="34" charset="-128"/>
              </a:rPr>
              <a:t>Jobs and machines state their requirements and preferences</a:t>
            </a:r>
          </a:p>
          <a:p>
            <a:endParaRPr lang="en-US" altLang="en-US">
              <a:ea typeface="ＭＳ Ｐゴシック" panose="020B0600070205080204" pitchFamily="34" charset="-128"/>
            </a:endParaRPr>
          </a:p>
          <a:p>
            <a:r>
              <a:rPr lang="en-US" altLang="en-US">
                <a:ea typeface="ＭＳ Ｐゴシック" panose="020B0600070205080204" pitchFamily="34" charset="-128"/>
              </a:rPr>
              <a:t>Condor </a:t>
            </a:r>
            <a:r>
              <a:rPr lang="en-US" altLang="en-US">
                <a:solidFill>
                  <a:srgbClr val="FF0000"/>
                </a:solidFill>
                <a:ea typeface="ＭＳ Ｐゴシック" panose="020B0600070205080204" pitchFamily="34" charset="-128"/>
              </a:rPr>
              <a:t>matches</a:t>
            </a:r>
            <a:r>
              <a:rPr lang="en-US" altLang="en-US">
                <a:ea typeface="ＭＳ Ｐゴシック" panose="020B0600070205080204" pitchFamily="34" charset="-128"/>
              </a:rPr>
              <a:t> jobs with machines</a:t>
            </a:r>
          </a:p>
          <a:p>
            <a:pPr algn="ctr">
              <a:buFont typeface="Comic Sans MS" panose="030F0902030302020204" pitchFamily="66" charset="0"/>
              <a:buNone/>
            </a:pPr>
            <a:r>
              <a:rPr lang="en-US" altLang="en-US">
                <a:ea typeface="ＭＳ Ｐゴシック" panose="020B0600070205080204" pitchFamily="34" charset="-128"/>
              </a:rPr>
              <a:t>based on requirements and preferences</a:t>
            </a:r>
          </a:p>
          <a:p>
            <a:endParaRPr lang="en-US" altLang="en-US">
              <a:ea typeface="ＭＳ Ｐゴシック" panose="020B0600070205080204" pitchFamily="34"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28A8EB73-2A42-944F-86DE-A62648B6ACD8}"/>
              </a:ext>
            </a:extLst>
          </p:cNvPr>
          <p:cNvSpPr>
            <a:spLocks noGrp="1" noChangeArrowheads="1"/>
          </p:cNvSpPr>
          <p:nvPr>
            <p:ph type="title" idx="4294967295"/>
          </p:nvPr>
        </p:nvSpPr>
        <p:spPr>
          <a:xfrm>
            <a:off x="619125" y="76200"/>
            <a:ext cx="8039100" cy="1543050"/>
          </a:xfrm>
        </p:spPr>
        <p:txBody>
          <a:bodyPr lIns="90000" tIns="46800" rIns="90000" bIns="468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en-US"/>
              <a:t>Getting Started:</a:t>
            </a:r>
            <a:br>
              <a:rPr lang="en-GB" altLang="en-US"/>
            </a:br>
            <a:r>
              <a:rPr lang="en-GB" altLang="en-US"/>
              <a:t>Submitting Jobs to Condor</a:t>
            </a:r>
          </a:p>
        </p:txBody>
      </p:sp>
      <p:sp>
        <p:nvSpPr>
          <p:cNvPr id="115714" name="Rectangle 2">
            <a:extLst>
              <a:ext uri="{FF2B5EF4-FFF2-40B4-BE49-F238E27FC236}">
                <a16:creationId xmlns:a16="http://schemas.microsoft.com/office/drawing/2014/main" id="{E53143F5-531B-A44F-A38C-884A07877730}"/>
              </a:ext>
            </a:extLst>
          </p:cNvPr>
          <p:cNvSpPr>
            <a:spLocks noGrp="1"/>
          </p:cNvSpPr>
          <p:nvPr>
            <p:ph type="body" idx="4294967295"/>
          </p:nvPr>
        </p:nvSpPr>
        <p:spPr>
          <a:xfrm>
            <a:off x="533400" y="1676400"/>
            <a:ext cx="8058150" cy="4076700"/>
          </a:xfrm>
        </p:spPr>
        <p:txBody>
          <a:bodyPr lIns="90000" tIns="46800" rIns="90000" bIns="46800"/>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Overview:</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Choose a “</a:t>
            </a:r>
            <a:r>
              <a:rPr lang="en-GB" altLang="en-US">
                <a:solidFill>
                  <a:srgbClr val="FF0000"/>
                </a:solidFill>
                <a:ea typeface="ＭＳ Ｐゴシック" panose="020B0600070205080204" pitchFamily="34" charset="-128"/>
              </a:rPr>
              <a:t>Universe</a:t>
            </a:r>
            <a:r>
              <a:rPr lang="en-GB" altLang="en-US">
                <a:ea typeface="ＭＳ Ｐゴシック" panose="020B0600070205080204" pitchFamily="34" charset="-128"/>
              </a:rPr>
              <a:t>” for your job </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Make your job “batch-ready”</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Create a </a:t>
            </a:r>
            <a:r>
              <a:rPr lang="en-GB" altLang="en-US" i="1">
                <a:solidFill>
                  <a:srgbClr val="FF0000"/>
                </a:solidFill>
                <a:ea typeface="ＭＳ Ｐゴシック" panose="020B0600070205080204" pitchFamily="34" charset="-128"/>
              </a:rPr>
              <a:t>submit description</a:t>
            </a:r>
            <a:r>
              <a:rPr lang="en-GB" altLang="en-US">
                <a:ea typeface="ＭＳ Ｐゴシック" panose="020B0600070205080204" pitchFamily="34" charset="-128"/>
              </a:rPr>
              <a:t> file</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Run </a:t>
            </a:r>
            <a:r>
              <a:rPr lang="en-GB" altLang="en-US" i="1">
                <a:solidFill>
                  <a:srgbClr val="FF3300"/>
                </a:solidFill>
                <a:ea typeface="ＭＳ Ｐゴシック" panose="020B0600070205080204" pitchFamily="34" charset="-128"/>
              </a:rPr>
              <a:t>condor_submit</a:t>
            </a:r>
            <a:r>
              <a:rPr lang="en-GB" altLang="en-US">
                <a:solidFill>
                  <a:srgbClr val="FF3300"/>
                </a:solidFill>
                <a:ea typeface="ＭＳ Ｐゴシック" panose="020B0600070205080204" pitchFamily="34" charset="-128"/>
              </a:rPr>
              <a:t> </a:t>
            </a:r>
            <a:r>
              <a:rPr lang="en-GB" altLang="en-US">
                <a:ea typeface="ＭＳ Ｐゴシック" panose="020B0600070205080204" pitchFamily="34" charset="-128"/>
              </a:rPr>
              <a:t>to put your job in the queue</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a:extLst>
              <a:ext uri="{FF2B5EF4-FFF2-40B4-BE49-F238E27FC236}">
                <a16:creationId xmlns:a16="http://schemas.microsoft.com/office/drawing/2014/main" id="{0C083B8A-5EFE-1F40-8080-FFED5B5E2CB5}"/>
              </a:ext>
            </a:extLst>
          </p:cNvPr>
          <p:cNvSpPr>
            <a:spLocks noGrp="1" noChangeArrowheads="1"/>
          </p:cNvSpPr>
          <p:nvPr>
            <p:ph type="title"/>
          </p:nvPr>
        </p:nvSpPr>
        <p:spPr>
          <a:xfrm>
            <a:off x="457200" y="457200"/>
            <a:ext cx="8382000" cy="914400"/>
          </a:xfrm>
        </p:spPr>
        <p:txBody>
          <a:bodyPr lIns="90000" tIns="46800" rIns="90000" bIns="468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en-US" dirty="0"/>
              <a:t>Choose the “Universe”</a:t>
            </a:r>
          </a:p>
        </p:txBody>
      </p:sp>
      <p:sp>
        <p:nvSpPr>
          <p:cNvPr id="117762" name="Rectangle 3">
            <a:extLst>
              <a:ext uri="{FF2B5EF4-FFF2-40B4-BE49-F238E27FC236}">
                <a16:creationId xmlns:a16="http://schemas.microsoft.com/office/drawing/2014/main" id="{A4376992-B617-C842-96A0-D3307E922837}"/>
              </a:ext>
            </a:extLst>
          </p:cNvPr>
          <p:cNvSpPr>
            <a:spLocks noGrp="1"/>
          </p:cNvSpPr>
          <p:nvPr>
            <p:ph type="body" idx="1"/>
          </p:nvPr>
        </p:nvSpPr>
        <p:spPr>
          <a:xfrm>
            <a:off x="685800" y="1295400"/>
            <a:ext cx="8077200" cy="4572000"/>
          </a:xfrm>
        </p:spPr>
        <p:txBody>
          <a:bodyPr lIns="90000" tIns="46800" rIns="90000" bIns="46800"/>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Controls how Condor handles jobs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Choices include:</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Vanilla</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Standard</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Grid</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Java</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ea typeface="ＭＳ Ｐゴシック" panose="020B0600070205080204" pitchFamily="34" charset="-128"/>
              </a:rPr>
              <a:t>Parallel</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solidFill>
                  <a:srgbClr val="FF0000"/>
                </a:solidFill>
                <a:ea typeface="ＭＳ Ｐゴシック" panose="020B0600070205080204" pitchFamily="34" charset="-128"/>
              </a:rPr>
              <a:t>Docker</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mr-IN" altLang="en-US">
                <a:ea typeface="Mangal" panose="02040503050203030202" pitchFamily="18" charset="0"/>
              </a:rPr>
              <a:t>…</a:t>
            </a:r>
            <a:r>
              <a:rPr lang="en-US" altLang="en-US">
                <a:ea typeface="ＭＳ Ｐゴシック" panose="020B0600070205080204" pitchFamily="34" charset="-128"/>
              </a:rPr>
              <a:t>.</a:t>
            </a:r>
            <a:endParaRPr lang="en-GB" altLang="en-US">
              <a:ea typeface="ＭＳ Ｐゴシック" panose="020B0600070205080204" pitchFamily="34" charset="-128"/>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AutoShape 3">
            <a:extLst>
              <a:ext uri="{FF2B5EF4-FFF2-40B4-BE49-F238E27FC236}">
                <a16:creationId xmlns:a16="http://schemas.microsoft.com/office/drawing/2014/main" id="{CCEE0DB8-DC85-3F4D-BED3-82799ABC6F61}"/>
              </a:ext>
            </a:extLst>
          </p:cNvPr>
          <p:cNvSpPr>
            <a:spLocks noChangeArrowheads="1"/>
          </p:cNvSpPr>
          <p:nvPr/>
        </p:nvSpPr>
        <p:spPr bwMode="auto">
          <a:xfrm>
            <a:off x="1828800" y="1981200"/>
            <a:ext cx="5837238" cy="2740025"/>
          </a:xfrm>
          <a:prstGeom prst="roundRect">
            <a:avLst>
              <a:gd name="adj" fmla="val 7898"/>
            </a:avLst>
          </a:prstGeom>
          <a:solidFill>
            <a:schemeClr val="bg2"/>
          </a:solidFill>
          <a:ln w="38100">
            <a:solidFill>
              <a:schemeClr val="tx1"/>
            </a:solidFill>
            <a:prstDash val="dash"/>
            <a:round/>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800">
              <a:solidFill>
                <a:schemeClr val="tx1"/>
              </a:solidFill>
              <a:latin typeface="Arial" panose="020B0604020202020204" pitchFamily="34" charset="0"/>
            </a:endParaRPr>
          </a:p>
        </p:txBody>
      </p:sp>
      <p:grpSp>
        <p:nvGrpSpPr>
          <p:cNvPr id="119810" name="Group 5">
            <a:extLst>
              <a:ext uri="{FF2B5EF4-FFF2-40B4-BE49-F238E27FC236}">
                <a16:creationId xmlns:a16="http://schemas.microsoft.com/office/drawing/2014/main" id="{E997D4DC-C5D1-0C43-AEB8-BF544F9745AA}"/>
              </a:ext>
            </a:extLst>
          </p:cNvPr>
          <p:cNvGrpSpPr>
            <a:grpSpLocks/>
          </p:cNvGrpSpPr>
          <p:nvPr/>
        </p:nvGrpSpPr>
        <p:grpSpPr bwMode="auto">
          <a:xfrm>
            <a:off x="1978025" y="3541713"/>
            <a:ext cx="1277938" cy="1081087"/>
            <a:chOff x="336" y="1392"/>
            <a:chExt cx="1008" cy="864"/>
          </a:xfrm>
        </p:grpSpPr>
        <p:sp>
          <p:nvSpPr>
            <p:cNvPr id="119827" name="Rectangle 6">
              <a:extLst>
                <a:ext uri="{FF2B5EF4-FFF2-40B4-BE49-F238E27FC236}">
                  <a16:creationId xmlns:a16="http://schemas.microsoft.com/office/drawing/2014/main" id="{84884083-8F16-BD49-AA06-4BA67E7614A9}"/>
                </a:ext>
              </a:extLst>
            </p:cNvPr>
            <p:cNvSpPr>
              <a:spLocks noChangeArrowheads="1"/>
            </p:cNvSpPr>
            <p:nvPr/>
          </p:nvSpPr>
          <p:spPr bwMode="auto">
            <a:xfrm>
              <a:off x="336" y="1392"/>
              <a:ext cx="1008" cy="624"/>
            </a:xfrm>
            <a:prstGeom prst="rect">
              <a:avLst/>
            </a:prstGeom>
            <a:solidFill>
              <a:schemeClr val="tx1"/>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400" b="1">
                  <a:solidFill>
                    <a:schemeClr val="bg1"/>
                  </a:solidFill>
                  <a:latin typeface="Arial" panose="020B0604020202020204" pitchFamily="34" charset="0"/>
                </a:rPr>
                <a:t>Compute</a:t>
              </a:r>
            </a:p>
            <a:p>
              <a:pPr algn="ctr" eaLnBrk="1" hangingPunct="1">
                <a:spcBef>
                  <a:spcPct val="0"/>
                </a:spcBef>
                <a:buSzTx/>
                <a:buFontTx/>
                <a:buNone/>
              </a:pPr>
              <a:r>
                <a:rPr lang="en-US" altLang="en-US" sz="1400" b="1">
                  <a:solidFill>
                    <a:schemeClr val="bg1"/>
                  </a:solidFill>
                  <a:latin typeface="Arial" panose="020B0604020202020204" pitchFamily="34" charset="0"/>
                </a:rPr>
                <a:t>Node</a:t>
              </a:r>
            </a:p>
          </p:txBody>
        </p:sp>
        <p:sp>
          <p:nvSpPr>
            <p:cNvPr id="119828" name="Rectangle 7">
              <a:extLst>
                <a:ext uri="{FF2B5EF4-FFF2-40B4-BE49-F238E27FC236}">
                  <a16:creationId xmlns:a16="http://schemas.microsoft.com/office/drawing/2014/main" id="{43C98D34-03D5-024D-BA1A-B32A00676760}"/>
                </a:ext>
              </a:extLst>
            </p:cNvPr>
            <p:cNvSpPr>
              <a:spLocks noChangeArrowheads="1"/>
            </p:cNvSpPr>
            <p:nvPr/>
          </p:nvSpPr>
          <p:spPr bwMode="auto">
            <a:xfrm>
              <a:off x="336" y="2016"/>
              <a:ext cx="1008" cy="240"/>
            </a:xfrm>
            <a:prstGeom prst="rect">
              <a:avLst/>
            </a:prstGeom>
            <a:solidFill>
              <a:srgbClr val="008000"/>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400">
                  <a:solidFill>
                    <a:schemeClr val="bg1"/>
                  </a:solidFill>
                  <a:latin typeface="Arial" panose="020B0604020202020204" pitchFamily="34" charset="0"/>
                </a:rPr>
                <a:t>Docker Engine</a:t>
              </a:r>
            </a:p>
          </p:txBody>
        </p:sp>
      </p:grpSp>
      <p:grpSp>
        <p:nvGrpSpPr>
          <p:cNvPr id="119811" name="Group 8">
            <a:extLst>
              <a:ext uri="{FF2B5EF4-FFF2-40B4-BE49-F238E27FC236}">
                <a16:creationId xmlns:a16="http://schemas.microsoft.com/office/drawing/2014/main" id="{CE467677-E77D-3A4D-9970-44EC7F324756}"/>
              </a:ext>
            </a:extLst>
          </p:cNvPr>
          <p:cNvGrpSpPr>
            <a:grpSpLocks/>
          </p:cNvGrpSpPr>
          <p:nvPr/>
        </p:nvGrpSpPr>
        <p:grpSpPr bwMode="auto">
          <a:xfrm>
            <a:off x="3438525" y="3541713"/>
            <a:ext cx="1277938" cy="1081087"/>
            <a:chOff x="336" y="1392"/>
            <a:chExt cx="1008" cy="864"/>
          </a:xfrm>
        </p:grpSpPr>
        <p:sp>
          <p:nvSpPr>
            <p:cNvPr id="119825" name="Rectangle 9">
              <a:extLst>
                <a:ext uri="{FF2B5EF4-FFF2-40B4-BE49-F238E27FC236}">
                  <a16:creationId xmlns:a16="http://schemas.microsoft.com/office/drawing/2014/main" id="{59260834-AD3B-EB4D-9F5C-D1D668BEB5F8}"/>
                </a:ext>
              </a:extLst>
            </p:cNvPr>
            <p:cNvSpPr>
              <a:spLocks noChangeArrowheads="1"/>
            </p:cNvSpPr>
            <p:nvPr/>
          </p:nvSpPr>
          <p:spPr bwMode="auto">
            <a:xfrm>
              <a:off x="336" y="1392"/>
              <a:ext cx="1008" cy="624"/>
            </a:xfrm>
            <a:prstGeom prst="rect">
              <a:avLst/>
            </a:prstGeom>
            <a:solidFill>
              <a:schemeClr val="tx1"/>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400" b="1">
                  <a:solidFill>
                    <a:schemeClr val="bg1"/>
                  </a:solidFill>
                  <a:latin typeface="Arial" panose="020B0604020202020204" pitchFamily="34" charset="0"/>
                </a:rPr>
                <a:t>Compute</a:t>
              </a:r>
            </a:p>
            <a:p>
              <a:pPr algn="ctr" eaLnBrk="1" hangingPunct="1">
                <a:spcBef>
                  <a:spcPct val="0"/>
                </a:spcBef>
                <a:buSzTx/>
                <a:buFontTx/>
                <a:buNone/>
              </a:pPr>
              <a:r>
                <a:rPr lang="en-US" altLang="en-US" sz="1400" b="1">
                  <a:solidFill>
                    <a:schemeClr val="bg1"/>
                  </a:solidFill>
                  <a:latin typeface="Arial" panose="020B0604020202020204" pitchFamily="34" charset="0"/>
                </a:rPr>
                <a:t>Node</a:t>
              </a:r>
            </a:p>
          </p:txBody>
        </p:sp>
        <p:sp>
          <p:nvSpPr>
            <p:cNvPr id="119826" name="Rectangle 10">
              <a:extLst>
                <a:ext uri="{FF2B5EF4-FFF2-40B4-BE49-F238E27FC236}">
                  <a16:creationId xmlns:a16="http://schemas.microsoft.com/office/drawing/2014/main" id="{4F683C8A-8E83-B94E-9298-74F5ECDC7CDF}"/>
                </a:ext>
              </a:extLst>
            </p:cNvPr>
            <p:cNvSpPr>
              <a:spLocks noChangeArrowheads="1"/>
            </p:cNvSpPr>
            <p:nvPr/>
          </p:nvSpPr>
          <p:spPr bwMode="auto">
            <a:xfrm>
              <a:off x="336" y="2016"/>
              <a:ext cx="1008" cy="240"/>
            </a:xfrm>
            <a:prstGeom prst="rect">
              <a:avLst/>
            </a:prstGeom>
            <a:solidFill>
              <a:srgbClr val="008000"/>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400">
                  <a:solidFill>
                    <a:schemeClr val="bg1"/>
                  </a:solidFill>
                  <a:latin typeface="Arial" panose="020B0604020202020204" pitchFamily="34" charset="0"/>
                </a:rPr>
                <a:t>Docker Engine</a:t>
              </a:r>
            </a:p>
          </p:txBody>
        </p:sp>
      </p:grpSp>
      <p:grpSp>
        <p:nvGrpSpPr>
          <p:cNvPr id="119812" name="Group 11">
            <a:extLst>
              <a:ext uri="{FF2B5EF4-FFF2-40B4-BE49-F238E27FC236}">
                <a16:creationId xmlns:a16="http://schemas.microsoft.com/office/drawing/2014/main" id="{133EFBFF-D712-1D4D-B6E0-B6EE12214EB4}"/>
              </a:ext>
            </a:extLst>
          </p:cNvPr>
          <p:cNvGrpSpPr>
            <a:grpSpLocks/>
          </p:cNvGrpSpPr>
          <p:nvPr/>
        </p:nvGrpSpPr>
        <p:grpSpPr bwMode="auto">
          <a:xfrm>
            <a:off x="4837113" y="3541713"/>
            <a:ext cx="1277937" cy="1081087"/>
            <a:chOff x="336" y="1392"/>
            <a:chExt cx="1008" cy="864"/>
          </a:xfrm>
        </p:grpSpPr>
        <p:sp>
          <p:nvSpPr>
            <p:cNvPr id="119823" name="Rectangle 12">
              <a:extLst>
                <a:ext uri="{FF2B5EF4-FFF2-40B4-BE49-F238E27FC236}">
                  <a16:creationId xmlns:a16="http://schemas.microsoft.com/office/drawing/2014/main" id="{B160ADC1-BEFB-8C4C-8C4A-79624A14D2BC}"/>
                </a:ext>
              </a:extLst>
            </p:cNvPr>
            <p:cNvSpPr>
              <a:spLocks noChangeArrowheads="1"/>
            </p:cNvSpPr>
            <p:nvPr/>
          </p:nvSpPr>
          <p:spPr bwMode="auto">
            <a:xfrm>
              <a:off x="336" y="1392"/>
              <a:ext cx="1008" cy="624"/>
            </a:xfrm>
            <a:prstGeom prst="rect">
              <a:avLst/>
            </a:prstGeom>
            <a:solidFill>
              <a:schemeClr val="tx1"/>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400" b="1">
                  <a:solidFill>
                    <a:schemeClr val="bg1"/>
                  </a:solidFill>
                  <a:latin typeface="Arial" panose="020B0604020202020204" pitchFamily="34" charset="0"/>
                </a:rPr>
                <a:t>Compute</a:t>
              </a:r>
            </a:p>
            <a:p>
              <a:pPr algn="ctr" eaLnBrk="1" hangingPunct="1">
                <a:spcBef>
                  <a:spcPct val="0"/>
                </a:spcBef>
                <a:buSzTx/>
                <a:buFontTx/>
                <a:buNone/>
              </a:pPr>
              <a:r>
                <a:rPr lang="en-US" altLang="en-US" sz="1400" b="1">
                  <a:solidFill>
                    <a:schemeClr val="bg1"/>
                  </a:solidFill>
                  <a:latin typeface="Arial" panose="020B0604020202020204" pitchFamily="34" charset="0"/>
                </a:rPr>
                <a:t>Node</a:t>
              </a:r>
            </a:p>
          </p:txBody>
        </p:sp>
        <p:sp>
          <p:nvSpPr>
            <p:cNvPr id="119824" name="Rectangle 13">
              <a:extLst>
                <a:ext uri="{FF2B5EF4-FFF2-40B4-BE49-F238E27FC236}">
                  <a16:creationId xmlns:a16="http://schemas.microsoft.com/office/drawing/2014/main" id="{683DBA40-DDBB-6C49-BD7D-2BA034C6EEC7}"/>
                </a:ext>
              </a:extLst>
            </p:cNvPr>
            <p:cNvSpPr>
              <a:spLocks noChangeArrowheads="1"/>
            </p:cNvSpPr>
            <p:nvPr/>
          </p:nvSpPr>
          <p:spPr bwMode="auto">
            <a:xfrm>
              <a:off x="336" y="2016"/>
              <a:ext cx="1008" cy="240"/>
            </a:xfrm>
            <a:prstGeom prst="rect">
              <a:avLst/>
            </a:prstGeom>
            <a:solidFill>
              <a:srgbClr val="008000"/>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400">
                  <a:solidFill>
                    <a:schemeClr val="bg1"/>
                  </a:solidFill>
                  <a:latin typeface="Arial" panose="020B0604020202020204" pitchFamily="34" charset="0"/>
                </a:rPr>
                <a:t>Docker Engine</a:t>
              </a:r>
            </a:p>
          </p:txBody>
        </p:sp>
      </p:grpSp>
      <p:grpSp>
        <p:nvGrpSpPr>
          <p:cNvPr id="119813" name="Group 14">
            <a:extLst>
              <a:ext uri="{FF2B5EF4-FFF2-40B4-BE49-F238E27FC236}">
                <a16:creationId xmlns:a16="http://schemas.microsoft.com/office/drawing/2014/main" id="{662073D6-D45A-CA4D-ACA7-19AFA3A5C632}"/>
              </a:ext>
            </a:extLst>
          </p:cNvPr>
          <p:cNvGrpSpPr>
            <a:grpSpLocks/>
          </p:cNvGrpSpPr>
          <p:nvPr/>
        </p:nvGrpSpPr>
        <p:grpSpPr bwMode="auto">
          <a:xfrm>
            <a:off x="6297613" y="3541713"/>
            <a:ext cx="1276350" cy="1081087"/>
            <a:chOff x="336" y="1392"/>
            <a:chExt cx="1008" cy="864"/>
          </a:xfrm>
        </p:grpSpPr>
        <p:sp>
          <p:nvSpPr>
            <p:cNvPr id="119821" name="Rectangle 15">
              <a:extLst>
                <a:ext uri="{FF2B5EF4-FFF2-40B4-BE49-F238E27FC236}">
                  <a16:creationId xmlns:a16="http://schemas.microsoft.com/office/drawing/2014/main" id="{36A5D67B-9E18-D442-B549-2530B79D37F2}"/>
                </a:ext>
              </a:extLst>
            </p:cNvPr>
            <p:cNvSpPr>
              <a:spLocks noChangeArrowheads="1"/>
            </p:cNvSpPr>
            <p:nvPr/>
          </p:nvSpPr>
          <p:spPr bwMode="auto">
            <a:xfrm>
              <a:off x="336" y="1392"/>
              <a:ext cx="1008" cy="624"/>
            </a:xfrm>
            <a:prstGeom prst="rect">
              <a:avLst/>
            </a:prstGeom>
            <a:solidFill>
              <a:schemeClr val="tx1"/>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400" b="1">
                  <a:solidFill>
                    <a:schemeClr val="bg1"/>
                  </a:solidFill>
                  <a:latin typeface="Arial" panose="020B0604020202020204" pitchFamily="34" charset="0"/>
                </a:rPr>
                <a:t>Compute</a:t>
              </a:r>
            </a:p>
            <a:p>
              <a:pPr algn="ctr" eaLnBrk="1" hangingPunct="1">
                <a:spcBef>
                  <a:spcPct val="0"/>
                </a:spcBef>
                <a:buSzTx/>
                <a:buFontTx/>
                <a:buNone/>
              </a:pPr>
              <a:r>
                <a:rPr lang="en-US" altLang="en-US" sz="1400" b="1">
                  <a:solidFill>
                    <a:schemeClr val="bg1"/>
                  </a:solidFill>
                  <a:latin typeface="Arial" panose="020B0604020202020204" pitchFamily="34" charset="0"/>
                </a:rPr>
                <a:t>Node</a:t>
              </a:r>
            </a:p>
          </p:txBody>
        </p:sp>
        <p:sp>
          <p:nvSpPr>
            <p:cNvPr id="119822" name="Rectangle 16">
              <a:extLst>
                <a:ext uri="{FF2B5EF4-FFF2-40B4-BE49-F238E27FC236}">
                  <a16:creationId xmlns:a16="http://schemas.microsoft.com/office/drawing/2014/main" id="{315F12D1-C696-7D47-9FE6-82A784C497D7}"/>
                </a:ext>
              </a:extLst>
            </p:cNvPr>
            <p:cNvSpPr>
              <a:spLocks noChangeArrowheads="1"/>
            </p:cNvSpPr>
            <p:nvPr/>
          </p:nvSpPr>
          <p:spPr bwMode="auto">
            <a:xfrm>
              <a:off x="336" y="2016"/>
              <a:ext cx="1008" cy="240"/>
            </a:xfrm>
            <a:prstGeom prst="rect">
              <a:avLst/>
            </a:prstGeom>
            <a:solidFill>
              <a:srgbClr val="008000"/>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400">
                  <a:solidFill>
                    <a:schemeClr val="bg1"/>
                  </a:solidFill>
                  <a:latin typeface="Arial" panose="020B0604020202020204" pitchFamily="34" charset="0"/>
                </a:rPr>
                <a:t>Docker Engine</a:t>
              </a:r>
            </a:p>
          </p:txBody>
        </p:sp>
      </p:grpSp>
      <p:sp>
        <p:nvSpPr>
          <p:cNvPr id="119814" name="Text Box 26">
            <a:extLst>
              <a:ext uri="{FF2B5EF4-FFF2-40B4-BE49-F238E27FC236}">
                <a16:creationId xmlns:a16="http://schemas.microsoft.com/office/drawing/2014/main" id="{58467DA3-E5D0-7C40-9022-FA0A783ADDFF}"/>
              </a:ext>
            </a:extLst>
          </p:cNvPr>
          <p:cNvSpPr txBox="1">
            <a:spLocks noChangeArrowheads="1"/>
          </p:cNvSpPr>
          <p:nvPr/>
        </p:nvSpPr>
        <p:spPr bwMode="auto">
          <a:xfrm rot="-5400000">
            <a:off x="380207" y="3129756"/>
            <a:ext cx="2439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en-US" altLang="en-US" sz="2400" b="1">
                <a:solidFill>
                  <a:schemeClr val="tx1"/>
                </a:solidFill>
                <a:latin typeface="Arial" panose="020B0604020202020204" pitchFamily="34" charset="0"/>
              </a:rPr>
              <a:t>HTCondor Pool</a:t>
            </a:r>
          </a:p>
        </p:txBody>
      </p:sp>
      <p:sp>
        <p:nvSpPr>
          <p:cNvPr id="119815" name="Rectangle 28">
            <a:extLst>
              <a:ext uri="{FF2B5EF4-FFF2-40B4-BE49-F238E27FC236}">
                <a16:creationId xmlns:a16="http://schemas.microsoft.com/office/drawing/2014/main" id="{79B0401C-4D9A-914B-8756-5132CF5E5922}"/>
              </a:ext>
            </a:extLst>
          </p:cNvPr>
          <p:cNvSpPr>
            <a:spLocks noChangeArrowheads="1"/>
          </p:cNvSpPr>
          <p:nvPr/>
        </p:nvSpPr>
        <p:spPr bwMode="auto">
          <a:xfrm>
            <a:off x="4114800" y="2133600"/>
            <a:ext cx="1276350" cy="781050"/>
          </a:xfrm>
          <a:prstGeom prst="rect">
            <a:avLst/>
          </a:prstGeom>
          <a:solidFill>
            <a:srgbClr val="737454"/>
          </a:solidFill>
          <a:ln w="9525">
            <a:solidFill>
              <a:schemeClr val="tx1"/>
            </a:solidFill>
            <a:miter lim="800000"/>
            <a:headEnd/>
            <a:tailEnd/>
          </a:ln>
        </p:spPr>
        <p:txBody>
          <a:bodyPr wrap="none" anchor="ct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gn="ctr" eaLnBrk="1" hangingPunct="1">
              <a:spcBef>
                <a:spcPct val="0"/>
              </a:spcBef>
              <a:buSzTx/>
              <a:buFontTx/>
              <a:buNone/>
            </a:pPr>
            <a:r>
              <a:rPr lang="en-US" altLang="en-US" sz="1800" b="1">
                <a:solidFill>
                  <a:schemeClr val="bg1"/>
                </a:solidFill>
                <a:latin typeface="Arial" panose="020B0604020202020204" pitchFamily="34" charset="0"/>
              </a:rPr>
              <a:t>Condor </a:t>
            </a:r>
          </a:p>
          <a:p>
            <a:pPr algn="ctr" eaLnBrk="1" hangingPunct="1">
              <a:spcBef>
                <a:spcPct val="0"/>
              </a:spcBef>
              <a:buSzTx/>
              <a:buFontTx/>
              <a:buNone/>
            </a:pPr>
            <a:r>
              <a:rPr lang="en-US" altLang="en-US" sz="1800" b="1">
                <a:solidFill>
                  <a:schemeClr val="bg1"/>
                </a:solidFill>
                <a:latin typeface="Arial" panose="020B0604020202020204" pitchFamily="34" charset="0"/>
              </a:rPr>
              <a:t>CM</a:t>
            </a:r>
          </a:p>
        </p:txBody>
      </p:sp>
      <p:cxnSp>
        <p:nvCxnSpPr>
          <p:cNvPr id="119816" name="AutoShape 30">
            <a:extLst>
              <a:ext uri="{FF2B5EF4-FFF2-40B4-BE49-F238E27FC236}">
                <a16:creationId xmlns:a16="http://schemas.microsoft.com/office/drawing/2014/main" id="{F1D2A747-A299-614D-A0EB-F407F1342FDD}"/>
              </a:ext>
            </a:extLst>
          </p:cNvPr>
          <p:cNvCxnSpPr>
            <a:cxnSpLocks noChangeShapeType="1"/>
            <a:endCxn id="119827" idx="0"/>
          </p:cNvCxnSpPr>
          <p:nvPr/>
        </p:nvCxnSpPr>
        <p:spPr bwMode="auto">
          <a:xfrm rot="5400000">
            <a:off x="3521869" y="2310607"/>
            <a:ext cx="327025" cy="2135187"/>
          </a:xfrm>
          <a:prstGeom prst="bentConnector3">
            <a:avLst>
              <a:gd name="adj1" fmla="val 49514"/>
            </a:avLst>
          </a:prstGeom>
          <a:noFill/>
          <a:ln w="38100">
            <a:solidFill>
              <a:schemeClr val="tx2"/>
            </a:solidFill>
            <a:miter lim="800000"/>
            <a:headEnd/>
            <a:tailEnd/>
          </a:ln>
          <a:extLst>
            <a:ext uri="{909E8E84-426E-40DD-AFC4-6F175D3DCCD1}">
              <a14:hiddenFill xmlns:a14="http://schemas.microsoft.com/office/drawing/2010/main">
                <a:noFill/>
              </a14:hiddenFill>
            </a:ext>
          </a:extLst>
        </p:spPr>
      </p:cxnSp>
      <p:cxnSp>
        <p:nvCxnSpPr>
          <p:cNvPr id="119817" name="AutoShape 31">
            <a:extLst>
              <a:ext uri="{FF2B5EF4-FFF2-40B4-BE49-F238E27FC236}">
                <a16:creationId xmlns:a16="http://schemas.microsoft.com/office/drawing/2014/main" id="{38E1FA01-E627-AD4C-BE17-FE8986880F8C}"/>
              </a:ext>
            </a:extLst>
          </p:cNvPr>
          <p:cNvCxnSpPr>
            <a:cxnSpLocks noChangeShapeType="1"/>
            <a:endCxn id="119825" idx="0"/>
          </p:cNvCxnSpPr>
          <p:nvPr/>
        </p:nvCxnSpPr>
        <p:spPr bwMode="auto">
          <a:xfrm rot="5400000">
            <a:off x="4252119" y="3040857"/>
            <a:ext cx="327025" cy="674687"/>
          </a:xfrm>
          <a:prstGeom prst="bentConnector3">
            <a:avLst>
              <a:gd name="adj1" fmla="val 49514"/>
            </a:avLst>
          </a:prstGeom>
          <a:noFill/>
          <a:ln w="38100">
            <a:solidFill>
              <a:schemeClr val="tx2"/>
            </a:solidFill>
            <a:miter lim="800000"/>
            <a:headEnd/>
            <a:tailEnd/>
          </a:ln>
          <a:extLst>
            <a:ext uri="{909E8E84-426E-40DD-AFC4-6F175D3DCCD1}">
              <a14:hiddenFill xmlns:a14="http://schemas.microsoft.com/office/drawing/2010/main">
                <a:noFill/>
              </a14:hiddenFill>
            </a:ext>
          </a:extLst>
        </p:spPr>
      </p:cxnSp>
      <p:cxnSp>
        <p:nvCxnSpPr>
          <p:cNvPr id="119818" name="AutoShape 32">
            <a:extLst>
              <a:ext uri="{FF2B5EF4-FFF2-40B4-BE49-F238E27FC236}">
                <a16:creationId xmlns:a16="http://schemas.microsoft.com/office/drawing/2014/main" id="{044C78C9-5498-224F-85D3-9C6422A91798}"/>
              </a:ext>
            </a:extLst>
          </p:cNvPr>
          <p:cNvCxnSpPr>
            <a:cxnSpLocks noChangeShapeType="1"/>
            <a:endCxn id="119823" idx="0"/>
          </p:cNvCxnSpPr>
          <p:nvPr/>
        </p:nvCxnSpPr>
        <p:spPr bwMode="auto">
          <a:xfrm rot="16200000" flipH="1">
            <a:off x="4951412" y="3016251"/>
            <a:ext cx="327025" cy="723900"/>
          </a:xfrm>
          <a:prstGeom prst="bentConnector3">
            <a:avLst>
              <a:gd name="adj1" fmla="val 49514"/>
            </a:avLst>
          </a:prstGeom>
          <a:noFill/>
          <a:ln w="38100">
            <a:solidFill>
              <a:schemeClr val="tx2"/>
            </a:solidFill>
            <a:miter lim="800000"/>
            <a:headEnd/>
            <a:tailEnd/>
          </a:ln>
          <a:extLst>
            <a:ext uri="{909E8E84-426E-40DD-AFC4-6F175D3DCCD1}">
              <a14:hiddenFill xmlns:a14="http://schemas.microsoft.com/office/drawing/2010/main">
                <a:noFill/>
              </a14:hiddenFill>
            </a:ext>
          </a:extLst>
        </p:spPr>
      </p:cxnSp>
      <p:cxnSp>
        <p:nvCxnSpPr>
          <p:cNvPr id="119819" name="AutoShape 33">
            <a:extLst>
              <a:ext uri="{FF2B5EF4-FFF2-40B4-BE49-F238E27FC236}">
                <a16:creationId xmlns:a16="http://schemas.microsoft.com/office/drawing/2014/main" id="{06EFF84D-B6D7-EE48-AD5F-4CE0955994FB}"/>
              </a:ext>
            </a:extLst>
          </p:cNvPr>
          <p:cNvCxnSpPr>
            <a:cxnSpLocks noChangeShapeType="1"/>
            <a:stCxn id="119815" idx="2"/>
            <a:endCxn id="119821" idx="0"/>
          </p:cNvCxnSpPr>
          <p:nvPr/>
        </p:nvCxnSpPr>
        <p:spPr bwMode="auto">
          <a:xfrm rot="16200000" flipH="1">
            <a:off x="5530850" y="2136775"/>
            <a:ext cx="627063" cy="2182813"/>
          </a:xfrm>
          <a:prstGeom prst="bentConnector3">
            <a:avLst>
              <a:gd name="adj1" fmla="val 74296"/>
            </a:avLst>
          </a:prstGeom>
          <a:noFill/>
          <a:ln w="38100">
            <a:solidFill>
              <a:schemeClr val="tx2"/>
            </a:solidFill>
            <a:miter lim="800000"/>
            <a:headEnd/>
            <a:tailEnd/>
          </a:ln>
          <a:extLst>
            <a:ext uri="{909E8E84-426E-40DD-AFC4-6F175D3DCCD1}">
              <a14:hiddenFill xmlns:a14="http://schemas.microsoft.com/office/drawing/2010/main">
                <a:noFill/>
              </a14:hiddenFill>
            </a:ext>
          </a:extLst>
        </p:spPr>
      </p:cxnSp>
      <p:sp>
        <p:nvSpPr>
          <p:cNvPr id="2" name="Title 1">
            <a:extLst>
              <a:ext uri="{FF2B5EF4-FFF2-40B4-BE49-F238E27FC236}">
                <a16:creationId xmlns:a16="http://schemas.microsoft.com/office/drawing/2014/main" id="{98C64662-C85A-9647-B7D3-C32E021A454E}"/>
              </a:ext>
            </a:extLst>
          </p:cNvPr>
          <p:cNvSpPr>
            <a:spLocks noGrp="1"/>
          </p:cNvSpPr>
          <p:nvPr>
            <p:ph type="title"/>
          </p:nvPr>
        </p:nvSpPr>
        <p:spPr/>
        <p:txBody>
          <a:bodyPr/>
          <a:lstStyle/>
          <a:p>
            <a:pPr>
              <a:defRPr/>
            </a:pPr>
            <a:r>
              <a:rPr lang="en-US" dirty="0"/>
              <a:t>The Architecture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F92CF-A1DB-A341-9B4F-6C7AD8F733A2}"/>
              </a:ext>
            </a:extLst>
          </p:cNvPr>
          <p:cNvSpPr>
            <a:spLocks noGrp="1"/>
          </p:cNvSpPr>
          <p:nvPr>
            <p:ph type="title"/>
          </p:nvPr>
        </p:nvSpPr>
        <p:spPr/>
        <p:txBody>
          <a:bodyPr/>
          <a:lstStyle/>
          <a:p>
            <a:pPr>
              <a:defRPr/>
            </a:pPr>
            <a:r>
              <a:rPr lang="en-US" dirty="0"/>
              <a:t>Job script</a:t>
            </a:r>
          </a:p>
        </p:txBody>
      </p:sp>
      <p:sp>
        <p:nvSpPr>
          <p:cNvPr id="3" name="Content Placeholder 2">
            <a:extLst>
              <a:ext uri="{FF2B5EF4-FFF2-40B4-BE49-F238E27FC236}">
                <a16:creationId xmlns:a16="http://schemas.microsoft.com/office/drawing/2014/main" id="{EAA95FE6-7B1C-3B4D-91C4-514160D124EB}"/>
              </a:ext>
            </a:extLst>
          </p:cNvPr>
          <p:cNvSpPr>
            <a:spLocks noGrp="1"/>
          </p:cNvSpPr>
          <p:nvPr>
            <p:ph idx="1"/>
          </p:nvPr>
        </p:nvSpPr>
        <p:spPr/>
        <p:txBody>
          <a:bodyPr/>
          <a:lstStyle/>
          <a:p>
            <a:pPr>
              <a:lnSpc>
                <a:spcPct val="80000"/>
              </a:lnSpc>
              <a:buFont typeface="Wingdings" charset="0"/>
              <a:buNone/>
              <a:defRPr/>
            </a:pPr>
            <a:r>
              <a:rPr lang="en-US" sz="2000" b="1" dirty="0">
                <a:solidFill>
                  <a:srgbClr val="3366FF"/>
                </a:solidFill>
                <a:latin typeface="Courier New" charset="0"/>
                <a:ea typeface="Courier New" charset="0"/>
                <a:cs typeface="Courier New" charset="0"/>
              </a:rPr>
              <a:t>Universe		= </a:t>
            </a:r>
            <a:r>
              <a:rPr lang="en-US" sz="2000" b="1" dirty="0" err="1">
                <a:solidFill>
                  <a:srgbClr val="3366FF"/>
                </a:solidFill>
                <a:latin typeface="Courier New" charset="0"/>
                <a:ea typeface="Courier New" charset="0"/>
                <a:cs typeface="Courier New" charset="0"/>
              </a:rPr>
              <a:t>docker</a:t>
            </a:r>
            <a:r>
              <a:rPr lang="en-US" sz="2000" b="1" dirty="0">
                <a:solidFill>
                  <a:srgbClr val="3366FF"/>
                </a:solidFill>
                <a:latin typeface="Courier New" charset="0"/>
                <a:ea typeface="Courier New" charset="0"/>
                <a:cs typeface="Courier New" charset="0"/>
              </a:rPr>
              <a:t> </a:t>
            </a:r>
          </a:p>
          <a:p>
            <a:pPr>
              <a:lnSpc>
                <a:spcPct val="80000"/>
              </a:lnSpc>
              <a:buFont typeface="Wingdings" charset="0"/>
              <a:buNone/>
              <a:defRPr/>
            </a:pPr>
            <a:r>
              <a:rPr lang="en-US" sz="2000" b="1" dirty="0">
                <a:latin typeface="Courier New" charset="0"/>
                <a:ea typeface="Courier New" charset="0"/>
                <a:cs typeface="Courier New" charset="0"/>
              </a:rPr>
              <a:t>Executable		= /</a:t>
            </a:r>
            <a:r>
              <a:rPr lang="en-US" sz="2000" b="1" dirty="0" err="1">
                <a:latin typeface="Courier New" charset="0"/>
                <a:ea typeface="Courier New" charset="0"/>
                <a:cs typeface="Courier New" charset="0"/>
              </a:rPr>
              <a:t>usr</a:t>
            </a:r>
            <a:r>
              <a:rPr lang="en-US" sz="2000" b="1" dirty="0">
                <a:latin typeface="Courier New" charset="0"/>
                <a:ea typeface="Courier New" charset="0"/>
                <a:cs typeface="Courier New" charset="0"/>
              </a:rPr>
              <a:t>/local/bin/bowtie</a:t>
            </a:r>
          </a:p>
          <a:p>
            <a:pPr>
              <a:lnSpc>
                <a:spcPct val="80000"/>
              </a:lnSpc>
              <a:buFont typeface="Wingdings" charset="0"/>
              <a:buNone/>
              <a:defRPr/>
            </a:pPr>
            <a:r>
              <a:rPr lang="en-US" sz="2000" b="1" dirty="0">
                <a:latin typeface="Courier New" charset="0"/>
                <a:ea typeface="Courier New" charset="0"/>
                <a:cs typeface="Courier New" charset="0"/>
              </a:rPr>
              <a:t>Arguments		= -S -v 2 -m 1 /hg19 </a:t>
            </a:r>
            <a:r>
              <a:rPr lang="en-US" sz="2000" b="1" dirty="0" err="1">
                <a:latin typeface="Courier New" charset="0"/>
                <a:ea typeface="Courier New" charset="0"/>
                <a:cs typeface="Courier New" charset="0"/>
              </a:rPr>
              <a:t>input.fastq</a:t>
            </a:r>
            <a:endParaRPr lang="en-US" sz="2000" b="1" dirty="0">
              <a:latin typeface="Courier New" charset="0"/>
              <a:ea typeface="Courier New" charset="0"/>
              <a:cs typeface="Courier New" charset="0"/>
            </a:endParaRPr>
          </a:p>
          <a:p>
            <a:pPr>
              <a:lnSpc>
                <a:spcPct val="80000"/>
              </a:lnSpc>
              <a:buFont typeface="Wingdings" charset="0"/>
              <a:buNone/>
              <a:defRPr/>
            </a:pPr>
            <a:r>
              <a:rPr lang="en-US" sz="2000" b="1" dirty="0" err="1">
                <a:solidFill>
                  <a:srgbClr val="0000FF"/>
                </a:solidFill>
                <a:latin typeface="Courier New" charset="0"/>
                <a:ea typeface="Courier New" charset="0"/>
                <a:cs typeface="Courier New" charset="0"/>
              </a:rPr>
              <a:t>docker_image</a:t>
            </a:r>
            <a:r>
              <a:rPr lang="en-US" sz="2000" b="1" dirty="0">
                <a:solidFill>
                  <a:srgbClr val="0000FF"/>
                </a:solidFill>
                <a:latin typeface="Courier New" charset="0"/>
                <a:ea typeface="Courier New" charset="0"/>
                <a:cs typeface="Courier New" charset="0"/>
              </a:rPr>
              <a:t> 	= </a:t>
            </a:r>
            <a:r>
              <a:rPr lang="en-US" sz="2000" b="1" dirty="0" err="1">
                <a:solidFill>
                  <a:srgbClr val="0000FF"/>
                </a:solidFill>
                <a:latin typeface="Courier New" charset="0"/>
                <a:ea typeface="Courier New" charset="0"/>
                <a:cs typeface="Courier New" charset="0"/>
              </a:rPr>
              <a:t>genomicpariscentre</a:t>
            </a:r>
            <a:r>
              <a:rPr lang="en-US" sz="2000" b="1" dirty="0">
                <a:solidFill>
                  <a:srgbClr val="0000FF"/>
                </a:solidFill>
                <a:latin typeface="Courier New" charset="0"/>
                <a:ea typeface="Courier New" charset="0"/>
                <a:cs typeface="Courier New" charset="0"/>
              </a:rPr>
              <a:t>/bowtie1</a:t>
            </a:r>
          </a:p>
          <a:p>
            <a:pPr>
              <a:lnSpc>
                <a:spcPct val="80000"/>
              </a:lnSpc>
              <a:buFont typeface="Wingdings" charset="0"/>
              <a:buNone/>
              <a:defRPr/>
            </a:pPr>
            <a:r>
              <a:rPr lang="en-US" sz="2000" b="1" dirty="0">
                <a:latin typeface="Courier New" charset="0"/>
                <a:ea typeface="Courier New" charset="0"/>
                <a:cs typeface="Courier New" charset="0"/>
              </a:rPr>
              <a:t>output 		= </a:t>
            </a:r>
            <a:r>
              <a:rPr lang="en-US" sz="2000" b="1" dirty="0" err="1">
                <a:latin typeface="Courier New" charset="0"/>
                <a:ea typeface="Courier New" charset="0"/>
                <a:cs typeface="Courier New" charset="0"/>
              </a:rPr>
              <a:t>out.sam</a:t>
            </a:r>
            <a:r>
              <a:rPr lang="en-US" sz="2000" b="1" dirty="0">
                <a:latin typeface="Courier New" charset="0"/>
                <a:ea typeface="Courier New" charset="0"/>
                <a:cs typeface="Courier New" charset="0"/>
              </a:rPr>
              <a:t> </a:t>
            </a:r>
          </a:p>
          <a:p>
            <a:pPr>
              <a:lnSpc>
                <a:spcPct val="80000"/>
              </a:lnSpc>
              <a:buFont typeface="Wingdings" charset="0"/>
              <a:buNone/>
              <a:defRPr/>
            </a:pPr>
            <a:r>
              <a:rPr lang="en-US" sz="2000" b="1" dirty="0">
                <a:latin typeface="Courier New" charset="0"/>
                <a:ea typeface="Courier New" charset="0"/>
                <a:cs typeface="Courier New" charset="0"/>
              </a:rPr>
              <a:t>error 		= </a:t>
            </a:r>
            <a:r>
              <a:rPr lang="en-US" sz="2000" b="1" dirty="0" err="1">
                <a:latin typeface="Courier New" charset="0"/>
                <a:ea typeface="Courier New" charset="0"/>
                <a:cs typeface="Courier New" charset="0"/>
              </a:rPr>
              <a:t>bowtie.err</a:t>
            </a:r>
            <a:r>
              <a:rPr lang="en-US" sz="2000" b="1" dirty="0">
                <a:latin typeface="Courier New" charset="0"/>
                <a:ea typeface="Courier New" charset="0"/>
                <a:cs typeface="Courier New" charset="0"/>
              </a:rPr>
              <a:t> </a:t>
            </a:r>
          </a:p>
          <a:p>
            <a:pPr>
              <a:lnSpc>
                <a:spcPct val="80000"/>
              </a:lnSpc>
              <a:buFont typeface="Wingdings" charset="0"/>
              <a:buNone/>
              <a:defRPr/>
            </a:pPr>
            <a:r>
              <a:rPr lang="en-US" sz="2000" b="1" dirty="0">
                <a:latin typeface="Courier New" charset="0"/>
                <a:ea typeface="Courier New" charset="0"/>
                <a:cs typeface="Courier New" charset="0"/>
              </a:rPr>
              <a:t>log 			= </a:t>
            </a:r>
            <a:r>
              <a:rPr lang="en-US" sz="2000" b="1" dirty="0" err="1">
                <a:latin typeface="Courier New" charset="0"/>
                <a:ea typeface="Courier New" charset="0"/>
                <a:cs typeface="Courier New" charset="0"/>
              </a:rPr>
              <a:t>bowtie.log</a:t>
            </a:r>
            <a:r>
              <a:rPr lang="en-US" sz="2000" b="1" dirty="0">
                <a:latin typeface="Courier New" charset="0"/>
                <a:ea typeface="Courier New" charset="0"/>
                <a:cs typeface="Courier New" charset="0"/>
              </a:rPr>
              <a:t> </a:t>
            </a:r>
          </a:p>
          <a:p>
            <a:pPr>
              <a:lnSpc>
                <a:spcPct val="80000"/>
              </a:lnSpc>
              <a:buFont typeface="Wingdings" charset="0"/>
              <a:buNone/>
              <a:defRPr/>
            </a:pPr>
            <a:r>
              <a:rPr lang="en-US" sz="2000" b="1" dirty="0">
                <a:latin typeface="Courier New" charset="0"/>
                <a:ea typeface="Courier New" charset="0"/>
                <a:cs typeface="Courier New" charset="0"/>
              </a:rPr>
              <a:t>queue </a:t>
            </a:r>
          </a:p>
          <a:p>
            <a:pPr marL="0" indent="0">
              <a:buFont typeface="Wingdings" charset="2"/>
              <a:buNone/>
              <a:defRPr/>
            </a:pPr>
            <a:endParaRPr lang="en-US"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 Box 1">
            <a:extLst>
              <a:ext uri="{FF2B5EF4-FFF2-40B4-BE49-F238E27FC236}">
                <a16:creationId xmlns:a16="http://schemas.microsoft.com/office/drawing/2014/main" id="{26339069-F31F-0D43-8DE8-31DC43825DD0}"/>
              </a:ext>
            </a:extLst>
          </p:cNvPr>
          <p:cNvSpPr txBox="1">
            <a:spLocks noChangeArrowheads="1"/>
          </p:cNvSpPr>
          <p:nvPr/>
        </p:nvSpPr>
        <p:spPr bwMode="auto">
          <a:xfrm>
            <a:off x="447675" y="1476375"/>
            <a:ext cx="8382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SzPct val="60000"/>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4A452A"/>
                </a:solidFill>
                <a:latin typeface="Myriad Pro" panose="020B0503030403020204" pitchFamily="34" charset="0"/>
                <a:ea typeface="ＭＳ Ｐゴシック" panose="020B0600070205080204" pitchFamily="34" charset="-128"/>
              </a:defRPr>
            </a:lvl9pPr>
          </a:lstStyle>
          <a:p>
            <a:pPr eaLnBrk="1" hangingPunct="1">
              <a:lnSpc>
                <a:spcPct val="94000"/>
              </a:lnSpc>
              <a:spcBef>
                <a:spcPts val="1000"/>
              </a:spcBef>
              <a:buSzTx/>
              <a:buFontTx/>
              <a:buNone/>
            </a:pPr>
            <a:r>
              <a:rPr lang="en-GB" altLang="en-US" sz="2000" b="1">
                <a:solidFill>
                  <a:schemeClr val="tx1"/>
                </a:solidFill>
                <a:latin typeface="Courier New" panose="02070309020205020404" pitchFamily="49" charset="0"/>
              </a:rPr>
              <a:t>% </a:t>
            </a:r>
            <a:r>
              <a:rPr lang="en-GB" altLang="en-US" sz="2000" b="1">
                <a:solidFill>
                  <a:srgbClr val="FF0000"/>
                </a:solidFill>
                <a:latin typeface="Courier New" panose="02070309020205020404" pitchFamily="49" charset="0"/>
              </a:rPr>
              <a:t>condor_submit my_job.sub</a:t>
            </a:r>
          </a:p>
          <a:p>
            <a:pPr eaLnBrk="1" hangingPunct="1">
              <a:lnSpc>
                <a:spcPct val="90000"/>
              </a:lnSpc>
              <a:spcBef>
                <a:spcPts val="1000"/>
              </a:spcBef>
              <a:buSzTx/>
              <a:buFontTx/>
              <a:buNone/>
            </a:pPr>
            <a:r>
              <a:rPr lang="en-GB" altLang="en-US" sz="2000" b="1">
                <a:solidFill>
                  <a:schemeClr val="tx1"/>
                </a:solidFill>
                <a:latin typeface="Courier New" panose="02070309020205020404" pitchFamily="49" charset="0"/>
              </a:rPr>
              <a:t>Submitting job(s).</a:t>
            </a:r>
          </a:p>
          <a:p>
            <a:pPr eaLnBrk="1" hangingPunct="1">
              <a:lnSpc>
                <a:spcPct val="90000"/>
              </a:lnSpc>
              <a:spcBef>
                <a:spcPts val="1000"/>
              </a:spcBef>
              <a:buSzTx/>
              <a:buFontTx/>
              <a:buNone/>
            </a:pPr>
            <a:r>
              <a:rPr lang="en-GB" altLang="en-US" sz="2000" b="1">
                <a:solidFill>
                  <a:schemeClr val="tx1"/>
                </a:solidFill>
                <a:latin typeface="Courier New" panose="02070309020205020404" pitchFamily="49" charset="0"/>
              </a:rPr>
              <a:t>1 job(s) submitted to cluster 1.</a:t>
            </a:r>
          </a:p>
        </p:txBody>
      </p:sp>
      <p:sp>
        <p:nvSpPr>
          <p:cNvPr id="26628" name="Rectangle 4">
            <a:extLst>
              <a:ext uri="{FF2B5EF4-FFF2-40B4-BE49-F238E27FC236}">
                <a16:creationId xmlns:a16="http://schemas.microsoft.com/office/drawing/2014/main" id="{04D04C1E-CEA4-6F4B-AA3A-D527D58DBF2A}"/>
              </a:ext>
            </a:extLst>
          </p:cNvPr>
          <p:cNvSpPr>
            <a:spLocks noGrp="1" noChangeArrowheads="1"/>
          </p:cNvSpPr>
          <p:nvPr>
            <p:ph type="title" idx="4294967295"/>
          </p:nvPr>
        </p:nvSpPr>
        <p:spPr/>
        <p:txBody>
          <a:bodyPr/>
          <a:lstStyle/>
          <a:p>
            <a:pPr>
              <a:defRPr/>
            </a:pPr>
            <a:r>
              <a:rPr lang="en-US" altLang="en-US"/>
              <a:t>Submitting The Job</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5" name="Picture 5" descr="D:\TC\001 - Administrative\001 - organizational\003 - Profile\004\003 - images\QA.jpg">
            <a:extLst>
              <a:ext uri="{FF2B5EF4-FFF2-40B4-BE49-F238E27FC236}">
                <a16:creationId xmlns:a16="http://schemas.microsoft.com/office/drawing/2014/main" id="{BFC0B871-5715-BE49-A780-ADCB7DACA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09600"/>
            <a:ext cx="464820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A063-1A19-9649-BD5C-0F52FF8CEDBC}"/>
              </a:ext>
            </a:extLst>
          </p:cNvPr>
          <p:cNvSpPr>
            <a:spLocks noGrp="1"/>
          </p:cNvSpPr>
          <p:nvPr>
            <p:ph type="title"/>
          </p:nvPr>
        </p:nvSpPr>
        <p:spPr/>
        <p:txBody>
          <a:bodyPr/>
          <a:lstStyle/>
          <a:p>
            <a:pPr>
              <a:defRPr/>
            </a:pPr>
            <a:r>
              <a:rPr lang="en-US" dirty="0"/>
              <a:t>Day 2</a:t>
            </a:r>
          </a:p>
        </p:txBody>
      </p:sp>
      <p:sp>
        <p:nvSpPr>
          <p:cNvPr id="6146" name="Content Placeholder 2">
            <a:extLst>
              <a:ext uri="{FF2B5EF4-FFF2-40B4-BE49-F238E27FC236}">
                <a16:creationId xmlns:a16="http://schemas.microsoft.com/office/drawing/2014/main" id="{CEBC5FFF-6DD3-C442-827B-D578CEEF1F4C}"/>
              </a:ext>
            </a:extLst>
          </p:cNvPr>
          <p:cNvSpPr>
            <a:spLocks noGrp="1"/>
          </p:cNvSpPr>
          <p:nvPr>
            <p:ph idx="1"/>
          </p:nvPr>
        </p:nvSpPr>
        <p:spPr>
          <a:xfrm>
            <a:off x="228600" y="1219200"/>
            <a:ext cx="8458200" cy="4724400"/>
          </a:xfrm>
        </p:spPr>
        <p:txBody>
          <a:bodyPr/>
          <a:lstStyle/>
          <a:p>
            <a:pPr marL="0" indent="0">
              <a:buFont typeface="Wingdings" pitchFamily="2" charset="2"/>
              <a:buNone/>
            </a:pPr>
            <a:r>
              <a:rPr lang="en-US" altLang="nb-NO" sz="2400">
                <a:ea typeface="ＭＳ Ｐゴシック" panose="020B0600070205080204" pitchFamily="34" charset="-128"/>
              </a:rPr>
              <a:t>09:00 - 10:30 Docker service cluster: Docker swarm 2</a:t>
            </a:r>
          </a:p>
          <a:p>
            <a:pPr marL="0" indent="0">
              <a:buFont typeface="Wingdings" pitchFamily="2" charset="2"/>
              <a:buNone/>
            </a:pPr>
            <a:r>
              <a:rPr lang="en-US" altLang="nb-NO" sz="2400">
                <a:ea typeface="ＭＳ Ｐゴシック" panose="020B0600070205080204" pitchFamily="34" charset="-128"/>
              </a:rPr>
              <a:t>10:30 - 11:00 Coffee break</a:t>
            </a:r>
          </a:p>
          <a:p>
            <a:pPr marL="0" indent="0">
              <a:buFont typeface="Wingdings" pitchFamily="2" charset="2"/>
              <a:buNone/>
            </a:pPr>
            <a:r>
              <a:rPr lang="en-US" altLang="nb-NO" sz="2400">
                <a:ea typeface="ＭＳ Ｐゴシック" panose="020B0600070205080204" pitchFamily="34" charset="-128"/>
              </a:rPr>
              <a:t>11:00 - 12:30 Managing and installing HTCondor Cluster 1</a:t>
            </a:r>
            <a:br>
              <a:rPr lang="en-US" altLang="nb-NO" sz="2400">
                <a:ea typeface="ＭＳ Ｐゴシック" panose="020B0600070205080204" pitchFamily="34" charset="-128"/>
              </a:rPr>
            </a:br>
            <a:r>
              <a:rPr lang="en-US" altLang="nb-NO" sz="2400">
                <a:ea typeface="ＭＳ Ｐゴシック" panose="020B0600070205080204" pitchFamily="34" charset="-128"/>
              </a:rPr>
              <a:t>12:30 - 13:30 Lunch</a:t>
            </a:r>
          </a:p>
          <a:p>
            <a:pPr marL="0" indent="0">
              <a:buFont typeface="Wingdings" pitchFamily="2" charset="2"/>
              <a:buNone/>
            </a:pPr>
            <a:r>
              <a:rPr lang="en-US" altLang="nb-NO" sz="2400">
                <a:ea typeface="ＭＳ Ｐゴシック" panose="020B0600070205080204" pitchFamily="34" charset="-128"/>
              </a:rPr>
              <a:t>13:30 - 14:30 Managing and installing HTCondor Cluster 2</a:t>
            </a:r>
          </a:p>
          <a:p>
            <a:pPr marL="0" indent="0">
              <a:buFont typeface="Wingdings" pitchFamily="2" charset="2"/>
              <a:buNone/>
            </a:pPr>
            <a:r>
              <a:rPr lang="en-US" altLang="nb-NO" sz="2400">
                <a:ea typeface="ＭＳ Ｐゴシック" panose="020B0600070205080204" pitchFamily="34" charset="-128"/>
              </a:rPr>
              <a:t>14:30 - 15:00 Docker job cluster: HTCondor Docker Universe</a:t>
            </a:r>
          </a:p>
          <a:p>
            <a:pPr marL="0" indent="0">
              <a:buFont typeface="Wingdings" pitchFamily="2" charset="2"/>
              <a:buNone/>
            </a:pPr>
            <a:r>
              <a:rPr lang="en-US" altLang="nb-NO" sz="2400">
                <a:ea typeface="ＭＳ Ｐゴシック" panose="020B0600070205080204" pitchFamily="34" charset="-128"/>
              </a:rPr>
              <a:t>15:00 - 15:30 Singularity: Introduction</a:t>
            </a:r>
          </a:p>
          <a:p>
            <a:pPr marL="0" indent="0">
              <a:buFont typeface="Wingdings" pitchFamily="2" charset="2"/>
              <a:buNone/>
            </a:pPr>
            <a:r>
              <a:rPr lang="en-US" altLang="nb-NO" sz="2400">
                <a:ea typeface="ＭＳ Ｐゴシック" panose="020B0600070205080204" pitchFamily="34" charset="-128"/>
              </a:rPr>
              <a:t>15:30 - 16:00 Coffee break</a:t>
            </a:r>
          </a:p>
          <a:p>
            <a:pPr marL="0" indent="0">
              <a:buFont typeface="Wingdings" pitchFamily="2" charset="2"/>
              <a:buNone/>
            </a:pPr>
            <a:r>
              <a:rPr lang="en-US" altLang="nb-NO" sz="2400">
                <a:ea typeface="ＭＳ Ｐゴシック" panose="020B0600070205080204" pitchFamily="34" charset="-128"/>
              </a:rPr>
              <a:t>16:00 - 16:30 Singularity: Installation</a:t>
            </a:r>
          </a:p>
          <a:p>
            <a:pPr marL="0" indent="0">
              <a:buFont typeface="Wingdings" pitchFamily="2" charset="2"/>
              <a:buNone/>
            </a:pPr>
            <a:r>
              <a:rPr lang="en-US" altLang="nb-NO" sz="2400">
                <a:ea typeface="ＭＳ Ｐゴシック" panose="020B0600070205080204" pitchFamily="34" charset="-128"/>
              </a:rPr>
              <a:t>16:30 - 17:30 Building and managing Singularity containers</a:t>
            </a:r>
          </a:p>
          <a:p>
            <a:pPr marL="0" indent="0">
              <a:buFont typeface="Wingdings" pitchFamily="2" charset="2"/>
              <a:buNone/>
            </a:pPr>
            <a:r>
              <a:rPr lang="en-US" altLang="nb-NO" sz="2400">
                <a:ea typeface="ＭＳ Ｐゴシック" panose="020B0600070205080204" pitchFamily="34" charset="-128"/>
              </a:rPr>
              <a:t>17:30 - 19:00 Singularity and Docker in Abel/TSD, UiO</a:t>
            </a:r>
          </a:p>
          <a:p>
            <a:pPr marL="0" indent="0">
              <a:buFont typeface="Wingdings" pitchFamily="2" charset="2"/>
              <a:buNone/>
            </a:pPr>
            <a:endParaRPr lang="en-US" altLang="nb-NO" sz="2400">
              <a:ea typeface="ＭＳ Ｐゴシック" panose="020B0600070205080204" pitchFamily="34" charset="-128"/>
            </a:endParaRPr>
          </a:p>
        </p:txBody>
      </p:sp>
    </p:spTree>
    <p:extLst>
      <p:ext uri="{BB962C8B-B14F-4D97-AF65-F5344CB8AC3E}">
        <p14:creationId xmlns:p14="http://schemas.microsoft.com/office/powerpoint/2010/main" val="364580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object 2">
            <a:extLst>
              <a:ext uri="{FF2B5EF4-FFF2-40B4-BE49-F238E27FC236}">
                <a16:creationId xmlns:a16="http://schemas.microsoft.com/office/drawing/2014/main" id="{0A286167-BFBD-DC49-BDDD-3375C51A3748}"/>
              </a:ext>
            </a:extLst>
          </p:cNvPr>
          <p:cNvSpPr>
            <a:spLocks noChangeArrowheads="1"/>
          </p:cNvSpPr>
          <p:nvPr/>
        </p:nvSpPr>
        <p:spPr bwMode="auto">
          <a:xfrm>
            <a:off x="1219200" y="1295400"/>
            <a:ext cx="6643688" cy="46609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2938">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defTabSz="642938">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defTabSz="642938">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defTabSz="642938">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defTabSz="642938">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300">
              <a:solidFill>
                <a:schemeClr val="tx1"/>
              </a:solidFill>
              <a:latin typeface="Calibri" panose="020F0502020204030204" pitchFamily="34" charset="0"/>
            </a:endParaRPr>
          </a:p>
        </p:txBody>
      </p:sp>
      <p:sp>
        <p:nvSpPr>
          <p:cNvPr id="10242" name="object 3">
            <a:extLst>
              <a:ext uri="{FF2B5EF4-FFF2-40B4-BE49-F238E27FC236}">
                <a16:creationId xmlns:a16="http://schemas.microsoft.com/office/drawing/2014/main" id="{E3FED238-1B34-B74F-AB46-DA4AA1507F2E}"/>
              </a:ext>
            </a:extLst>
          </p:cNvPr>
          <p:cNvSpPr>
            <a:spLocks noChangeArrowheads="1"/>
          </p:cNvSpPr>
          <p:nvPr/>
        </p:nvSpPr>
        <p:spPr bwMode="auto">
          <a:xfrm>
            <a:off x="3276600" y="179388"/>
            <a:ext cx="2598738" cy="6238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2938">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defTabSz="642938">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defTabSz="642938">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defTabSz="642938">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defTabSz="642938">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defTabSz="642938"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endParaRPr lang="en-US" altLang="en-US" sz="1300">
              <a:solidFill>
                <a:schemeClr val="tx1"/>
              </a:solidFill>
              <a:latin typeface="Calibri" panose="020F050202020403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1851-92BB-B345-81AF-7812D8394248}"/>
              </a:ext>
            </a:extLst>
          </p:cNvPr>
          <p:cNvSpPr>
            <a:spLocks noGrp="1"/>
          </p:cNvSpPr>
          <p:nvPr>
            <p:ph type="title"/>
          </p:nvPr>
        </p:nvSpPr>
        <p:spPr/>
        <p:txBody>
          <a:bodyPr/>
          <a:lstStyle/>
          <a:p>
            <a:pPr>
              <a:defRPr/>
            </a:pPr>
            <a:r>
              <a:rPr lang="en-US" dirty="0"/>
              <a:t>EOSC-Hub</a:t>
            </a:r>
          </a:p>
        </p:txBody>
      </p:sp>
      <p:sp>
        <p:nvSpPr>
          <p:cNvPr id="73730" name="Content Placeholder 2">
            <a:extLst>
              <a:ext uri="{FF2B5EF4-FFF2-40B4-BE49-F238E27FC236}">
                <a16:creationId xmlns:a16="http://schemas.microsoft.com/office/drawing/2014/main" id="{F851F0C4-1B24-D944-B75E-8697BEAAE14E}"/>
              </a:ext>
            </a:extLst>
          </p:cNvPr>
          <p:cNvSpPr>
            <a:spLocks noGrp="1"/>
          </p:cNvSpPr>
          <p:nvPr>
            <p:ph idx="1"/>
          </p:nvPr>
        </p:nvSpPr>
        <p:spPr/>
        <p:txBody>
          <a:bodyPr/>
          <a:lstStyle/>
          <a:p>
            <a:pPr algn="just"/>
            <a:r>
              <a:rPr lang="en-US" altLang="nb-NO">
                <a:ea typeface="ＭＳ Ｐゴシック" panose="020B0600070205080204" pitchFamily="34" charset="-128"/>
              </a:rPr>
              <a:t>a single contact point for European researchers and innovators to discover, access, use and reuse a broad spectrum of resources for advanced data-driven research.</a:t>
            </a:r>
          </a:p>
        </p:txBody>
      </p:sp>
      <p:pic>
        <p:nvPicPr>
          <p:cNvPr id="73731" name="Picture 3">
            <a:extLst>
              <a:ext uri="{FF2B5EF4-FFF2-40B4-BE49-F238E27FC236}">
                <a16:creationId xmlns:a16="http://schemas.microsoft.com/office/drawing/2014/main" id="{9B052028-3508-6643-A343-57CD6308F8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05200"/>
            <a:ext cx="7086600"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6768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9F26-B812-6646-8AE3-608CF19A7525}"/>
              </a:ext>
            </a:extLst>
          </p:cNvPr>
          <p:cNvSpPr>
            <a:spLocks noGrp="1"/>
          </p:cNvSpPr>
          <p:nvPr>
            <p:ph type="title"/>
          </p:nvPr>
        </p:nvSpPr>
        <p:spPr/>
        <p:txBody>
          <a:bodyPr/>
          <a:lstStyle/>
          <a:p>
            <a:pPr>
              <a:defRPr/>
            </a:pPr>
            <a:r>
              <a:rPr lang="en-US" dirty="0"/>
              <a:t>EOSC-Hub T6.6 </a:t>
            </a:r>
            <a:r>
              <a:rPr lang="mr-IN" dirty="0"/>
              <a:t>–</a:t>
            </a:r>
            <a:r>
              <a:rPr lang="en-US" dirty="0"/>
              <a:t> Sensitive Data</a:t>
            </a:r>
          </a:p>
        </p:txBody>
      </p:sp>
      <p:sp>
        <p:nvSpPr>
          <p:cNvPr id="3" name="Content Placeholder 2">
            <a:extLst>
              <a:ext uri="{FF2B5EF4-FFF2-40B4-BE49-F238E27FC236}">
                <a16:creationId xmlns:a16="http://schemas.microsoft.com/office/drawing/2014/main" id="{672563FB-3887-624C-AB9B-1E3183DC9455}"/>
              </a:ext>
            </a:extLst>
          </p:cNvPr>
          <p:cNvSpPr>
            <a:spLocks noGrp="1"/>
          </p:cNvSpPr>
          <p:nvPr>
            <p:ph idx="1"/>
          </p:nvPr>
        </p:nvSpPr>
        <p:spPr>
          <a:xfrm>
            <a:off x="228600" y="1219200"/>
            <a:ext cx="6553200" cy="4572000"/>
          </a:xfrm>
        </p:spPr>
        <p:txBody>
          <a:bodyPr/>
          <a:lstStyle/>
          <a:p>
            <a:pPr marL="0" indent="0">
              <a:buFont typeface="Wingdings" charset="2"/>
              <a:buNone/>
              <a:defRPr/>
            </a:pPr>
            <a:r>
              <a:rPr lang="en-US" b="1" dirty="0" err="1">
                <a:solidFill>
                  <a:schemeClr val="accent1">
                    <a:lumMod val="75000"/>
                  </a:schemeClr>
                </a:solidFill>
              </a:rPr>
              <a:t>uDocker</a:t>
            </a:r>
            <a:r>
              <a:rPr lang="en-US" b="1" dirty="0">
                <a:solidFill>
                  <a:schemeClr val="accent1">
                    <a:lumMod val="75000"/>
                  </a:schemeClr>
                </a:solidFill>
              </a:rPr>
              <a:t> </a:t>
            </a:r>
          </a:p>
          <a:p>
            <a:pPr>
              <a:buFont typeface="Wingdings" charset="2"/>
              <a:buChar char=""/>
              <a:defRPr/>
            </a:pPr>
            <a:r>
              <a:rPr lang="en-US" dirty="0"/>
              <a:t>A simple tool written in Python, it has a minimal set of dependencies so that can be executed in a wide range of Linux systems. </a:t>
            </a:r>
          </a:p>
          <a:p>
            <a:pPr>
              <a:buFont typeface="Wingdings" charset="2"/>
              <a:buChar char=""/>
              <a:defRPr/>
            </a:pPr>
            <a:r>
              <a:rPr lang="en-US" dirty="0"/>
              <a:t>No Docker installation required </a:t>
            </a:r>
          </a:p>
          <a:p>
            <a:pPr>
              <a:buFont typeface="Wingdings" charset="2"/>
              <a:buChar char=""/>
              <a:defRPr/>
            </a:pPr>
            <a:r>
              <a:rPr lang="en-US" dirty="0"/>
              <a:t>Provides execution engines based on </a:t>
            </a:r>
            <a:r>
              <a:rPr lang="en-US" dirty="0" err="1"/>
              <a:t>PRoot</a:t>
            </a:r>
            <a:r>
              <a:rPr lang="en-US" dirty="0"/>
              <a:t>, </a:t>
            </a:r>
            <a:r>
              <a:rPr lang="en-US" dirty="0" err="1"/>
              <a:t>Fakechroot</a:t>
            </a:r>
            <a:r>
              <a:rPr lang="en-US" dirty="0"/>
              <a:t>, </a:t>
            </a:r>
            <a:r>
              <a:rPr lang="en-US" dirty="0" err="1"/>
              <a:t>runC</a:t>
            </a:r>
            <a:r>
              <a:rPr lang="en-US" dirty="0"/>
              <a:t> and Singularity as methods to execute Docker containers without privileges.</a:t>
            </a:r>
          </a:p>
          <a:p>
            <a:pPr algn="just">
              <a:buFont typeface="Wingdings" charset="2"/>
              <a:buChar char=""/>
              <a:defRPr/>
            </a:pPr>
            <a:endParaRPr lang="en-US" dirty="0"/>
          </a:p>
        </p:txBody>
      </p:sp>
      <p:pic>
        <p:nvPicPr>
          <p:cNvPr id="74755" name="Picture 4">
            <a:extLst>
              <a:ext uri="{FF2B5EF4-FFF2-40B4-BE49-F238E27FC236}">
                <a16:creationId xmlns:a16="http://schemas.microsoft.com/office/drawing/2014/main" id="{B0096FB4-30F4-DA4A-ACB0-A8E2BA67D6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3019425"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949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9838-133E-E545-B31A-031F28043AD4}"/>
              </a:ext>
            </a:extLst>
          </p:cNvPr>
          <p:cNvSpPr>
            <a:spLocks noGrp="1"/>
          </p:cNvSpPr>
          <p:nvPr>
            <p:ph type="title"/>
          </p:nvPr>
        </p:nvSpPr>
        <p:spPr/>
        <p:txBody>
          <a:bodyPr/>
          <a:lstStyle/>
          <a:p>
            <a:pPr>
              <a:defRPr/>
            </a:pPr>
            <a:r>
              <a:rPr lang="en-US" dirty="0" err="1"/>
              <a:t>NeIC</a:t>
            </a:r>
            <a:r>
              <a:rPr lang="en-US" dirty="0"/>
              <a:t> </a:t>
            </a:r>
            <a:r>
              <a:rPr lang="en-US" dirty="0" err="1"/>
              <a:t>Tryggve</a:t>
            </a:r>
            <a:endParaRPr lang="en-US" dirty="0"/>
          </a:p>
        </p:txBody>
      </p:sp>
      <p:pic>
        <p:nvPicPr>
          <p:cNvPr id="75778" name="Picture 3">
            <a:extLst>
              <a:ext uri="{FF2B5EF4-FFF2-40B4-BE49-F238E27FC236}">
                <a16:creationId xmlns:a16="http://schemas.microsoft.com/office/drawing/2014/main" id="{271D7B3C-A1CF-3246-9FCB-30D04ECE02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4800"/>
            <a:ext cx="26384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4">
            <a:extLst>
              <a:ext uri="{FF2B5EF4-FFF2-40B4-BE49-F238E27FC236}">
                <a16:creationId xmlns:a16="http://schemas.microsoft.com/office/drawing/2014/main" id="{0614FE37-A72B-2043-A1E8-2B7D53A986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77100" y="3124200"/>
            <a:ext cx="1376363"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Content Placeholder 2">
            <a:extLst>
              <a:ext uri="{FF2B5EF4-FFF2-40B4-BE49-F238E27FC236}">
                <a16:creationId xmlns:a16="http://schemas.microsoft.com/office/drawing/2014/main" id="{F8A1712A-EBEB-8342-92AC-454CEA025879}"/>
              </a:ext>
            </a:extLst>
          </p:cNvPr>
          <p:cNvSpPr>
            <a:spLocks noGrp="1"/>
          </p:cNvSpPr>
          <p:nvPr>
            <p:ph idx="1"/>
          </p:nvPr>
        </p:nvSpPr>
        <p:spPr>
          <a:xfrm>
            <a:off x="228600" y="1219200"/>
            <a:ext cx="5715000" cy="4572000"/>
          </a:xfrm>
        </p:spPr>
        <p:txBody>
          <a:bodyPr/>
          <a:lstStyle/>
          <a:p>
            <a:r>
              <a:rPr lang="en-US" altLang="nb-NO">
                <a:ea typeface="ＭＳ Ｐゴシック" panose="020B0600070205080204" pitchFamily="34" charset="-128"/>
              </a:rPr>
              <a:t>Nordic collaboration for sensitive data funded by NeIC and ELIXIR nodes of participating countries.</a:t>
            </a:r>
          </a:p>
          <a:p>
            <a:r>
              <a:rPr lang="en-US" altLang="nb-NO">
                <a:ea typeface="ＭＳ Ｐゴシック" panose="020B0600070205080204" pitchFamily="34" charset="-128"/>
              </a:rPr>
              <a:t>develops and facilitates access to secure e-infrastructure for sensitive data, suitable for hosting large-scale cross-border biomedical research studies.</a:t>
            </a:r>
            <a:br>
              <a:rPr lang="en-US" altLang="nb-NO">
                <a:ea typeface="ＭＳ Ｐゴシック" panose="020B0600070205080204" pitchFamily="34" charset="-128"/>
              </a:rPr>
            </a:br>
            <a:endParaRPr lang="en-US" altLang="nb-NO">
              <a:ea typeface="ＭＳ Ｐゴシック" panose="020B0600070205080204" pitchFamily="34" charset="-128"/>
            </a:endParaRPr>
          </a:p>
        </p:txBody>
      </p:sp>
      <p:pic>
        <p:nvPicPr>
          <p:cNvPr id="75781" name="Picture 2" descr="https://lh6.googleusercontent.com/-uxEIMtInAldoc5Ln9oo5JQdcH2Pqq5vn_fSFC3180TZXzukDVbflo0cBYPoMQb8Hp90qIF3qLMj0MZW6qbpnBx-FNRmfuT0fkj6hjvKnJj2r288G2mOOamt0OJTVVgjmNxjPKfQKAk">
            <a:extLst>
              <a:ext uri="{FF2B5EF4-FFF2-40B4-BE49-F238E27FC236}">
                <a16:creationId xmlns:a16="http://schemas.microsoft.com/office/drawing/2014/main" id="{D9EBEF19-F6D9-7D4B-B243-180AB883F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488" y="1219200"/>
            <a:ext cx="3343275"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6299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A154-7587-E34B-9A95-CFD705D79ACF}"/>
              </a:ext>
            </a:extLst>
          </p:cNvPr>
          <p:cNvSpPr>
            <a:spLocks noGrp="1"/>
          </p:cNvSpPr>
          <p:nvPr>
            <p:ph type="title"/>
          </p:nvPr>
        </p:nvSpPr>
        <p:spPr/>
        <p:txBody>
          <a:bodyPr/>
          <a:lstStyle/>
          <a:p>
            <a:pPr>
              <a:defRPr/>
            </a:pPr>
            <a:r>
              <a:rPr lang="en-US" dirty="0" err="1"/>
              <a:t>NeIC</a:t>
            </a:r>
            <a:r>
              <a:rPr lang="en-US" dirty="0"/>
              <a:t> </a:t>
            </a:r>
            <a:r>
              <a:rPr lang="en-US" dirty="0" err="1"/>
              <a:t>Tryggve</a:t>
            </a:r>
            <a:endParaRPr lang="en-US" dirty="0"/>
          </a:p>
        </p:txBody>
      </p:sp>
      <p:pic>
        <p:nvPicPr>
          <p:cNvPr id="76802" name="Picture 3">
            <a:extLst>
              <a:ext uri="{FF2B5EF4-FFF2-40B4-BE49-F238E27FC236}">
                <a16:creationId xmlns:a16="http://schemas.microsoft.com/office/drawing/2014/main" id="{FCD3C57E-1467-7647-A1B8-B000BFD947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4800"/>
            <a:ext cx="26384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4">
            <a:extLst>
              <a:ext uri="{FF2B5EF4-FFF2-40B4-BE49-F238E27FC236}">
                <a16:creationId xmlns:a16="http://schemas.microsoft.com/office/drawing/2014/main" id="{BCF1177B-E4F4-D841-B6AB-C4829E0E97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77100" y="3124200"/>
            <a:ext cx="1376363"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Content Placeholder 2">
            <a:extLst>
              <a:ext uri="{FF2B5EF4-FFF2-40B4-BE49-F238E27FC236}">
                <a16:creationId xmlns:a16="http://schemas.microsoft.com/office/drawing/2014/main" id="{A3373770-2A74-EB4A-9C1D-D27641BC398D}"/>
              </a:ext>
            </a:extLst>
          </p:cNvPr>
          <p:cNvSpPr>
            <a:spLocks noGrp="1"/>
          </p:cNvSpPr>
          <p:nvPr>
            <p:ph idx="1"/>
          </p:nvPr>
        </p:nvSpPr>
        <p:spPr>
          <a:xfrm>
            <a:off x="228600" y="1219200"/>
            <a:ext cx="5715000" cy="4572000"/>
          </a:xfrm>
        </p:spPr>
        <p:txBody>
          <a:bodyPr/>
          <a:lstStyle/>
          <a:p>
            <a:r>
              <a:rPr lang="en-US" altLang="nb-NO">
                <a:ea typeface="ＭＳ Ｐゴシック" panose="020B0600070205080204" pitchFamily="34" charset="-128"/>
              </a:rPr>
              <a:t>Docker</a:t>
            </a:r>
          </a:p>
          <a:p>
            <a:r>
              <a:rPr lang="en-US" altLang="nb-NO">
                <a:ea typeface="ＭＳ Ｐゴシック" panose="020B0600070205080204" pitchFamily="34" charset="-128"/>
              </a:rPr>
              <a:t>Singularity</a:t>
            </a:r>
          </a:p>
          <a:p>
            <a:r>
              <a:rPr lang="en-US" altLang="nb-NO">
                <a:ea typeface="ＭＳ Ｐゴシック" panose="020B0600070205080204" pitchFamily="34" charset="-128"/>
              </a:rPr>
              <a:t>uDocker</a:t>
            </a:r>
          </a:p>
          <a:p>
            <a:r>
              <a:rPr lang="en-US" altLang="nb-NO">
                <a:ea typeface="ＭＳ Ｐゴシック" panose="020B0600070205080204" pitchFamily="34" charset="-128"/>
              </a:rPr>
              <a:t>Socker</a:t>
            </a:r>
          </a:p>
          <a:p>
            <a:r>
              <a:rPr lang="en-US" altLang="nb-NO">
                <a:ea typeface="ＭＳ Ｐゴシック" panose="020B0600070205080204" pitchFamily="34" charset="-128"/>
              </a:rPr>
              <a:t>HTCondor</a:t>
            </a:r>
          </a:p>
        </p:txBody>
      </p:sp>
      <p:pic>
        <p:nvPicPr>
          <p:cNvPr id="76805" name="Picture 2" descr="https://lh6.googleusercontent.com/-uxEIMtInAldoc5Ln9oo5JQdcH2Pqq5vn_fSFC3180TZXzukDVbflo0cBYPoMQb8Hp90qIF3qLMj0MZW6qbpnBx-FNRmfuT0fkj6hjvKnJj2r288G2mOOamt0OJTVVgjmNxjPKfQKAk">
            <a:extLst>
              <a:ext uri="{FF2B5EF4-FFF2-40B4-BE49-F238E27FC236}">
                <a16:creationId xmlns:a16="http://schemas.microsoft.com/office/drawing/2014/main" id="{BB156403-34D9-A34C-A319-1A68CEEF8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488" y="1219200"/>
            <a:ext cx="3343275"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6707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Shape 503">
            <a:extLst>
              <a:ext uri="{FF2B5EF4-FFF2-40B4-BE49-F238E27FC236}">
                <a16:creationId xmlns:a16="http://schemas.microsoft.com/office/drawing/2014/main" id="{E8333C6A-08E0-984D-8607-233AE15683F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971550"/>
            <a:ext cx="89154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76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Shape 509">
            <a:extLst>
              <a:ext uri="{FF2B5EF4-FFF2-40B4-BE49-F238E27FC236}">
                <a16:creationId xmlns:a16="http://schemas.microsoft.com/office/drawing/2014/main" id="{FEA85E7A-406A-DE44-AFE5-EA02437BCBD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971550"/>
            <a:ext cx="8764588"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8552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230D-A55F-9E46-85D0-CD2ACB46B219}"/>
              </a:ext>
            </a:extLst>
          </p:cNvPr>
          <p:cNvSpPr>
            <a:spLocks noGrp="1"/>
          </p:cNvSpPr>
          <p:nvPr>
            <p:ph type="title"/>
          </p:nvPr>
        </p:nvSpPr>
        <p:spPr/>
        <p:txBody>
          <a:bodyPr>
            <a:normAutofit fontScale="90000"/>
          </a:bodyPr>
          <a:lstStyle/>
          <a:p>
            <a:pPr>
              <a:defRPr/>
            </a:pPr>
            <a:r>
              <a:rPr lang="en-US" dirty="0"/>
              <a:t>Singularity: Unprivileged containers for HPC </a:t>
            </a:r>
          </a:p>
        </p:txBody>
      </p:sp>
      <p:sp>
        <p:nvSpPr>
          <p:cNvPr id="28674" name="Content Placeholder 2">
            <a:extLst>
              <a:ext uri="{FF2B5EF4-FFF2-40B4-BE49-F238E27FC236}">
                <a16:creationId xmlns:a16="http://schemas.microsoft.com/office/drawing/2014/main" id="{351C3513-3EA6-C64D-9481-1C4ECB63AD3D}"/>
              </a:ext>
            </a:extLst>
          </p:cNvPr>
          <p:cNvSpPr>
            <a:spLocks noGrp="1"/>
          </p:cNvSpPr>
          <p:nvPr>
            <p:ph idx="1"/>
          </p:nvPr>
        </p:nvSpPr>
        <p:spPr/>
        <p:txBody>
          <a:bodyPr/>
          <a:lstStyle/>
          <a:p>
            <a:endParaRPr lang="nb-NO" altLang="nb-NO">
              <a:ea typeface="ＭＳ Ｐゴシック" panose="020B0600070205080204" pitchFamily="34" charset="-128"/>
            </a:endParaRPr>
          </a:p>
        </p:txBody>
      </p:sp>
      <p:pic>
        <p:nvPicPr>
          <p:cNvPr id="28675" name="Picture 5">
            <a:extLst>
              <a:ext uri="{FF2B5EF4-FFF2-40B4-BE49-F238E27FC236}">
                <a16:creationId xmlns:a16="http://schemas.microsoft.com/office/drawing/2014/main" id="{6898CBFD-4FB1-394C-9E09-7B5C22508DFA}"/>
              </a:ext>
            </a:extLst>
          </p:cNvPr>
          <p:cNvPicPr>
            <a:picLocks noChangeAspect="1"/>
          </p:cNvPicPr>
          <p:nvPr/>
        </p:nvPicPr>
        <p:blipFill>
          <a:blip r:embed="rId3">
            <a:extLst>
              <a:ext uri="{28A0092B-C50C-407E-A947-70E740481C1C}">
                <a14:useLocalDpi xmlns:a14="http://schemas.microsoft.com/office/drawing/2010/main" val="0"/>
              </a:ext>
            </a:extLst>
          </a:blip>
          <a:srcRect l="33932" t="25124"/>
          <a:stretch>
            <a:fillRect/>
          </a:stretch>
        </p:blipFill>
        <p:spPr bwMode="auto">
          <a:xfrm>
            <a:off x="1128713" y="2300288"/>
            <a:ext cx="688657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808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F1D7-3124-4846-AFD2-9F0F9C518E14}"/>
              </a:ext>
            </a:extLst>
          </p:cNvPr>
          <p:cNvSpPr>
            <a:spLocks noGrp="1"/>
          </p:cNvSpPr>
          <p:nvPr>
            <p:ph type="title"/>
          </p:nvPr>
        </p:nvSpPr>
        <p:spPr/>
        <p:txBody>
          <a:bodyPr>
            <a:normAutofit fontScale="90000"/>
          </a:bodyPr>
          <a:lstStyle/>
          <a:p>
            <a:pPr>
              <a:defRPr/>
            </a:pPr>
            <a:r>
              <a:rPr lang="en-US" dirty="0"/>
              <a:t>Singularity: Unprivileged containers for HPC </a:t>
            </a:r>
          </a:p>
        </p:txBody>
      </p:sp>
      <p:sp>
        <p:nvSpPr>
          <p:cNvPr id="30722" name="Content Placeholder 2">
            <a:extLst>
              <a:ext uri="{FF2B5EF4-FFF2-40B4-BE49-F238E27FC236}">
                <a16:creationId xmlns:a16="http://schemas.microsoft.com/office/drawing/2014/main" id="{EE308EA8-8031-9D49-B42E-6EB24672B021}"/>
              </a:ext>
            </a:extLst>
          </p:cNvPr>
          <p:cNvSpPr>
            <a:spLocks noGrp="1"/>
          </p:cNvSpPr>
          <p:nvPr>
            <p:ph idx="1"/>
          </p:nvPr>
        </p:nvSpPr>
        <p:spPr/>
        <p:txBody>
          <a:bodyPr/>
          <a:lstStyle/>
          <a:p>
            <a:r>
              <a:rPr lang="en-US" altLang="nb-NO" b="1">
                <a:ea typeface="ＭＳ Ｐゴシック" panose="020B0600070205080204" pitchFamily="34" charset="-128"/>
              </a:rPr>
              <a:t>MPI support: </a:t>
            </a:r>
            <a:r>
              <a:rPr lang="en-US" altLang="nb-NO">
                <a:ea typeface="ＭＳ Ｐゴシック" panose="020B0600070205080204" pitchFamily="34" charset="-128"/>
              </a:rPr>
              <a:t>build-in support for MPI (OpenMPI, MPICH, IntelMPI)</a:t>
            </a:r>
          </a:p>
          <a:p>
            <a:r>
              <a:rPr lang="en-US" altLang="nb-NO" b="1">
                <a:ea typeface="ＭＳ Ｐゴシック" panose="020B0600070205080204" pitchFamily="34" charset="-128"/>
              </a:rPr>
              <a:t>Data analysis example: </a:t>
            </a:r>
            <a:r>
              <a:rPr lang="en-US" altLang="nb-NO">
                <a:ea typeface="ＭＳ Ｐゴシック" panose="020B0600070205080204" pitchFamily="34" charset="-128"/>
              </a:rPr>
              <a:t>Computing principal components for the first 10,000 variants from the 1000 Genomes Project chromosomes 21 and 22: </a:t>
            </a:r>
            <a:endParaRPr lang="en-US" altLang="nb-NO" b="1">
              <a:ea typeface="ＭＳ Ｐゴシック" panose="020B0600070205080204" pitchFamily="34" charset="-128"/>
            </a:endParaRPr>
          </a:p>
          <a:p>
            <a:endParaRPr lang="en-US" altLang="nb-NO">
              <a:ea typeface="ＭＳ Ｐゴシック" panose="020B0600070205080204" pitchFamily="34" charset="-128"/>
            </a:endParaRPr>
          </a:p>
        </p:txBody>
      </p:sp>
      <p:sp>
        <p:nvSpPr>
          <p:cNvPr id="6" name="TextBox 5">
            <a:extLst>
              <a:ext uri="{FF2B5EF4-FFF2-40B4-BE49-F238E27FC236}">
                <a16:creationId xmlns:a16="http://schemas.microsoft.com/office/drawing/2014/main" id="{59199F4B-888A-394A-986C-9ACB9CD08C1A}"/>
              </a:ext>
            </a:extLst>
          </p:cNvPr>
          <p:cNvSpPr txBox="1"/>
          <p:nvPr/>
        </p:nvSpPr>
        <p:spPr>
          <a:xfrm>
            <a:off x="1066800" y="3886200"/>
            <a:ext cx="6465888" cy="1479550"/>
          </a:xfrm>
          <a:prstGeom prst="rect">
            <a:avLst/>
          </a:prstGeom>
          <a:solidFill>
            <a:schemeClr val="bg1">
              <a:lumMod val="85000"/>
            </a:schemeClr>
          </a:solidFill>
        </p:spPr>
        <p:txBody>
          <a:bodyPr>
            <a:spAutoFit/>
          </a:bodyPr>
          <a:lstStyle/>
          <a:p>
            <a:pPr>
              <a:defRPr/>
            </a:pPr>
            <a:r>
              <a:rPr lang="en-US" dirty="0" err="1">
                <a:latin typeface="Courier New"/>
                <a:ea typeface="ＭＳ Ｐゴシック" charset="-128"/>
                <a:cs typeface="Courier New"/>
              </a:rPr>
              <a:t>wget</a:t>
            </a:r>
            <a:r>
              <a:rPr lang="en-US" dirty="0">
                <a:latin typeface="Courier New"/>
                <a:ea typeface="ＭＳ Ｐゴシック" charset="-128"/>
                <a:cs typeface="Courier New"/>
              </a:rPr>
              <a:t> https://</a:t>
            </a:r>
            <a:r>
              <a:rPr lang="is-IS" dirty="0">
                <a:latin typeface="Courier New"/>
                <a:ea typeface="ＭＳ Ｐゴシック" charset="-128"/>
                <a:cs typeface="Courier New"/>
              </a:rPr>
              <a:t>…</a:t>
            </a:r>
            <a:r>
              <a:rPr lang="en-US" dirty="0">
                <a:latin typeface="Courier New"/>
                <a:ea typeface="ＭＳ Ｐゴシック" charset="-128"/>
                <a:cs typeface="Courier New"/>
              </a:rPr>
              <a:t>/chr21.head.vcf.gz</a:t>
            </a:r>
          </a:p>
          <a:p>
            <a:pPr>
              <a:defRPr/>
            </a:pPr>
            <a:r>
              <a:rPr lang="en-US" dirty="0" err="1">
                <a:latin typeface="Courier New"/>
                <a:ea typeface="ＭＳ Ｐゴシック" charset="-128"/>
                <a:cs typeface="Courier New"/>
              </a:rPr>
              <a:t>wget</a:t>
            </a:r>
            <a:r>
              <a:rPr lang="en-US" dirty="0">
                <a:latin typeface="Courier New"/>
                <a:ea typeface="ＭＳ Ｐゴシック" charset="-128"/>
                <a:cs typeface="Courier New"/>
              </a:rPr>
              <a:t> https://</a:t>
            </a:r>
            <a:r>
              <a:rPr lang="is-IS" dirty="0">
                <a:latin typeface="Courier New"/>
                <a:ea typeface="ＭＳ Ｐゴシック" charset="-128"/>
                <a:cs typeface="Courier New"/>
              </a:rPr>
              <a:t>…</a:t>
            </a:r>
            <a:r>
              <a:rPr lang="en-US" dirty="0">
                <a:latin typeface="Courier New"/>
                <a:ea typeface="ＭＳ Ｐゴシック" charset="-128"/>
                <a:cs typeface="Courier New"/>
              </a:rPr>
              <a:t>/chr22.head.vcf.gz</a:t>
            </a:r>
          </a:p>
          <a:p>
            <a:pPr>
              <a:defRPr/>
            </a:pPr>
            <a:r>
              <a:rPr lang="en-US" dirty="0">
                <a:latin typeface="Courier New"/>
                <a:ea typeface="ＭＳ Ｐゴシック" charset="-128"/>
                <a:cs typeface="Courier New"/>
              </a:rPr>
              <a:t>LANG=C CHUNKSIZE=10000000 </a:t>
            </a:r>
            <a:r>
              <a:rPr lang="en-US" b="1" dirty="0" err="1">
                <a:latin typeface="Courier New"/>
                <a:ea typeface="ＭＳ Ｐゴシック" charset="-128"/>
                <a:cs typeface="Courier New"/>
              </a:rPr>
              <a:t>mpirun</a:t>
            </a:r>
            <a:r>
              <a:rPr lang="en-US" dirty="0">
                <a:latin typeface="Courier New"/>
                <a:ea typeface="ＭＳ Ｐゴシック" charset="-128"/>
                <a:cs typeface="Courier New"/>
              </a:rPr>
              <a:t> -x LANG -x CHUNKSIZE -</a:t>
            </a:r>
            <a:r>
              <a:rPr lang="en-US" dirty="0" err="1">
                <a:latin typeface="Courier New"/>
                <a:ea typeface="ＭＳ Ｐゴシック" charset="-128"/>
                <a:cs typeface="Courier New"/>
              </a:rPr>
              <a:t>np</a:t>
            </a:r>
            <a:r>
              <a:rPr lang="en-US" dirty="0">
                <a:latin typeface="Courier New"/>
                <a:ea typeface="ＭＳ Ｐゴシック" charset="-128"/>
                <a:cs typeface="Courier New"/>
              </a:rPr>
              <a:t> 2 </a:t>
            </a:r>
            <a:r>
              <a:rPr lang="en-US" b="1" dirty="0">
                <a:latin typeface="Courier New"/>
                <a:ea typeface="ＭＳ Ｐゴシック" charset="-128"/>
                <a:cs typeface="Courier New"/>
              </a:rPr>
              <a:t>singularity run </a:t>
            </a:r>
            <a:r>
              <a:rPr lang="en-US" dirty="0">
                <a:latin typeface="Courier New"/>
                <a:ea typeface="ＭＳ Ｐゴシック" charset="-128"/>
                <a:cs typeface="Courier New"/>
              </a:rPr>
              <a:t>-H $(</a:t>
            </a:r>
            <a:r>
              <a:rPr lang="en-US" dirty="0" err="1">
                <a:latin typeface="Courier New"/>
                <a:ea typeface="ＭＳ Ｐゴシック" charset="-128"/>
                <a:cs typeface="Courier New"/>
              </a:rPr>
              <a:t>pwd</a:t>
            </a:r>
            <a:r>
              <a:rPr lang="en-US" dirty="0">
                <a:latin typeface="Courier New"/>
                <a:ea typeface="ＭＳ Ｐゴシック" charset="-128"/>
                <a:cs typeface="Courier New"/>
              </a:rPr>
              <a:t>) </a:t>
            </a:r>
            <a:r>
              <a:rPr lang="en-US" dirty="0" err="1">
                <a:latin typeface="Courier New"/>
                <a:ea typeface="ＭＳ Ｐゴシック" charset="-128"/>
                <a:cs typeface="Courier New"/>
              </a:rPr>
              <a:t>variant_pca.img</a:t>
            </a:r>
            <a:r>
              <a:rPr lang="en-US" dirty="0">
                <a:latin typeface="Courier New"/>
                <a:ea typeface="ＭＳ Ｐゴシック" charset="-128"/>
                <a:cs typeface="Courier New"/>
              </a:rPr>
              <a:t> </a:t>
            </a:r>
            <a:endParaRPr lang="en-US" dirty="0">
              <a:latin typeface="Arial" charset="0"/>
              <a:ea typeface="ＭＳ Ｐゴシック" charset="-128"/>
            </a:endParaRPr>
          </a:p>
        </p:txBody>
      </p:sp>
    </p:spTree>
    <p:extLst>
      <p:ext uri="{BB962C8B-B14F-4D97-AF65-F5344CB8AC3E}">
        <p14:creationId xmlns:p14="http://schemas.microsoft.com/office/powerpoint/2010/main" val="3977791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Shape 533">
            <a:extLst>
              <a:ext uri="{FF2B5EF4-FFF2-40B4-BE49-F238E27FC236}">
                <a16:creationId xmlns:a16="http://schemas.microsoft.com/office/drawing/2014/main" id="{4BF921A0-CCB0-CD45-B468-4BBDA8D8BC3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971550"/>
            <a:ext cx="8732838"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7654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Shape 539">
            <a:extLst>
              <a:ext uri="{FF2B5EF4-FFF2-40B4-BE49-F238E27FC236}">
                <a16:creationId xmlns:a16="http://schemas.microsoft.com/office/drawing/2014/main" id="{24DFDB33-50A4-934B-812A-A0E454C792B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971550"/>
            <a:ext cx="8720138"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257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637E79AF-D946-A44C-826B-649AC75719E9}"/>
              </a:ext>
            </a:extLst>
          </p:cNvPr>
          <p:cNvSpPr>
            <a:spLocks noGrp="1"/>
          </p:cNvSpPr>
          <p:nvPr>
            <p:ph type="title"/>
          </p:nvPr>
        </p:nvSpPr>
        <p:spPr bwMode="auto">
          <a:xfrm>
            <a:off x="228600" y="76200"/>
            <a:ext cx="5638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a:effectLst/>
                <a:ea typeface="ＭＳ Ｐゴシック" panose="020B0600070205080204" pitchFamily="34" charset="-128"/>
              </a:rPr>
              <a:t>Docker</a:t>
            </a:r>
          </a:p>
        </p:txBody>
      </p:sp>
      <p:sp>
        <p:nvSpPr>
          <p:cNvPr id="11266" name="Rectangle 3">
            <a:extLst>
              <a:ext uri="{FF2B5EF4-FFF2-40B4-BE49-F238E27FC236}">
                <a16:creationId xmlns:a16="http://schemas.microsoft.com/office/drawing/2014/main" id="{27874D47-3558-B749-8697-16785FB28676}"/>
              </a:ext>
            </a:extLst>
          </p:cNvPr>
          <p:cNvSpPr>
            <a:spLocks noGrp="1"/>
          </p:cNvSpPr>
          <p:nvPr>
            <p:ph type="body" idx="1"/>
          </p:nvPr>
        </p:nvSpPr>
        <p:spPr>
          <a:xfrm>
            <a:off x="228600" y="1219200"/>
            <a:ext cx="8001000" cy="4572000"/>
          </a:xfrm>
        </p:spPr>
        <p:txBody>
          <a:bodyPr/>
          <a:lstStyle/>
          <a:p>
            <a:pPr>
              <a:buFont typeface="Wingdings" pitchFamily="2" charset="2"/>
              <a:buNone/>
            </a:pPr>
            <a:r>
              <a:rPr lang="en-US" altLang="en-US" i="1">
                <a:solidFill>
                  <a:srgbClr val="3C3C3C"/>
                </a:solidFill>
                <a:ea typeface="ＭＳ Ｐゴシック" panose="020B0600070205080204" pitchFamily="34" charset="-128"/>
              </a:rPr>
              <a:t>Docker is an open-source project that automates</a:t>
            </a:r>
          </a:p>
          <a:p>
            <a:pPr>
              <a:buFont typeface="Wingdings" pitchFamily="2" charset="2"/>
              <a:buNone/>
            </a:pPr>
            <a:r>
              <a:rPr lang="en-US" altLang="en-US" i="1">
                <a:solidFill>
                  <a:srgbClr val="3C3C3C"/>
                </a:solidFill>
                <a:ea typeface="ＭＳ Ｐゴシック" panose="020B0600070205080204" pitchFamily="34" charset="-128"/>
              </a:rPr>
              <a:t>the </a:t>
            </a:r>
            <a:r>
              <a:rPr lang="en-US" altLang="en-US" b="1" i="1">
                <a:solidFill>
                  <a:srgbClr val="558ED5"/>
                </a:solidFill>
                <a:ea typeface="ＭＳ Ｐゴシック" panose="020B0600070205080204" pitchFamily="34" charset="-128"/>
              </a:rPr>
              <a:t>deployment of applications inside software</a:t>
            </a:r>
          </a:p>
          <a:p>
            <a:pPr>
              <a:buFont typeface="Wingdings" pitchFamily="2" charset="2"/>
              <a:buNone/>
            </a:pPr>
            <a:r>
              <a:rPr lang="en-US" altLang="en-US" b="1" i="1">
                <a:solidFill>
                  <a:srgbClr val="558ED5"/>
                </a:solidFill>
                <a:ea typeface="ＭＳ Ｐゴシック" panose="020B0600070205080204" pitchFamily="34" charset="-128"/>
              </a:rPr>
              <a:t>containers</a:t>
            </a:r>
            <a:r>
              <a:rPr lang="en-US" altLang="en-US" i="1">
                <a:solidFill>
                  <a:srgbClr val="3C3C3C"/>
                </a:solidFill>
                <a:ea typeface="ＭＳ Ｐゴシック" panose="020B0600070205080204" pitchFamily="34" charset="-128"/>
              </a:rPr>
              <a:t>, by providing an additional layer of</a:t>
            </a:r>
          </a:p>
          <a:p>
            <a:pPr>
              <a:buFont typeface="Wingdings" pitchFamily="2" charset="2"/>
              <a:buNone/>
            </a:pPr>
            <a:r>
              <a:rPr lang="en-US" altLang="en-US" i="1">
                <a:solidFill>
                  <a:srgbClr val="3C3C3C"/>
                </a:solidFill>
                <a:ea typeface="ＭＳ Ｐゴシック" panose="020B0600070205080204" pitchFamily="34" charset="-128"/>
              </a:rPr>
              <a:t>abstraction and automation of </a:t>
            </a:r>
            <a:r>
              <a:rPr lang="en-US" altLang="en-US" b="1" i="1">
                <a:solidFill>
                  <a:srgbClr val="558ED5"/>
                </a:solidFill>
                <a:ea typeface="ＭＳ Ｐゴシック" panose="020B0600070205080204" pitchFamily="34" charset="-128"/>
              </a:rPr>
              <a:t>operating system–</a:t>
            </a:r>
          </a:p>
          <a:p>
            <a:pPr>
              <a:buFont typeface="Wingdings" pitchFamily="2" charset="2"/>
              <a:buNone/>
            </a:pPr>
            <a:r>
              <a:rPr lang="en-US" altLang="en-US" b="1" i="1">
                <a:solidFill>
                  <a:srgbClr val="558ED5"/>
                </a:solidFill>
                <a:ea typeface="ＭＳ Ｐゴシック" panose="020B0600070205080204" pitchFamily="34" charset="-128"/>
              </a:rPr>
              <a:t>level virtualization</a:t>
            </a:r>
            <a:r>
              <a:rPr lang="en-US" altLang="en-US" i="1">
                <a:solidFill>
                  <a:srgbClr val="3C3C3C"/>
                </a:solidFill>
                <a:ea typeface="ＭＳ Ｐゴシック" panose="020B0600070205080204" pitchFamily="34" charset="-128"/>
              </a:rPr>
              <a:t> on Linux.</a:t>
            </a:r>
          </a:p>
          <a:p>
            <a:endParaRPr lang="en-US" altLang="en-US" sz="2400">
              <a:ea typeface="ＭＳ Ｐゴシック" panose="020B0600070205080204" pitchFamily="34" charset="-128"/>
            </a:endParaRPr>
          </a:p>
        </p:txBody>
      </p:sp>
      <p:grpSp>
        <p:nvGrpSpPr>
          <p:cNvPr id="11267" name="Group 6">
            <a:extLst>
              <a:ext uri="{FF2B5EF4-FFF2-40B4-BE49-F238E27FC236}">
                <a16:creationId xmlns:a16="http://schemas.microsoft.com/office/drawing/2014/main" id="{28A52739-DA5B-9141-BE73-737B9EECBB33}"/>
              </a:ext>
            </a:extLst>
          </p:cNvPr>
          <p:cNvGrpSpPr>
            <a:grpSpLocks/>
          </p:cNvGrpSpPr>
          <p:nvPr/>
        </p:nvGrpSpPr>
        <p:grpSpPr bwMode="auto">
          <a:xfrm>
            <a:off x="4724400" y="3311525"/>
            <a:ext cx="4162425" cy="2509838"/>
            <a:chOff x="6327228" y="235112"/>
            <a:chExt cx="2599920" cy="1761057"/>
          </a:xfrm>
        </p:grpSpPr>
        <p:pic>
          <p:nvPicPr>
            <p:cNvPr id="11268" name="Picture 4">
              <a:extLst>
                <a:ext uri="{FF2B5EF4-FFF2-40B4-BE49-F238E27FC236}">
                  <a16:creationId xmlns:a16="http://schemas.microsoft.com/office/drawing/2014/main" id="{B79A136F-2316-394B-8565-0F2B104E7A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7228" y="235112"/>
              <a:ext cx="2599920" cy="176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5">
              <a:extLst>
                <a:ext uri="{FF2B5EF4-FFF2-40B4-BE49-F238E27FC236}">
                  <a16:creationId xmlns:a16="http://schemas.microsoft.com/office/drawing/2014/main" id="{22175E53-7FE9-DF45-9DCB-D602453EC7D8}"/>
                </a:ext>
              </a:extLst>
            </p:cNvPr>
            <p:cNvSpPr txBox="1">
              <a:spLocks noChangeArrowheads="1"/>
            </p:cNvSpPr>
            <p:nvPr/>
          </p:nvSpPr>
          <p:spPr bwMode="auto">
            <a:xfrm>
              <a:off x="7774906" y="1784925"/>
              <a:ext cx="761518" cy="1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defTabSz="45720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defTabSz="4572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defTabSz="4572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defTabSz="4572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eaLnBrk="1" hangingPunct="1">
                <a:spcBef>
                  <a:spcPct val="0"/>
                </a:spcBef>
                <a:buSzTx/>
                <a:buFontTx/>
                <a:buNone/>
              </a:pPr>
              <a:r>
                <a:rPr lang="de-CH" altLang="en-US" sz="1000">
                  <a:solidFill>
                    <a:schemeClr val="tx1"/>
                  </a:solidFill>
                  <a:latin typeface="Arial" panose="020B0604020202020204" pitchFamily="34" charset="0"/>
                </a:rPr>
                <a:t>[www.docker.com]</a:t>
              </a:r>
              <a:endParaRPr lang="en-US" altLang="en-US" sz="1000">
                <a:solidFill>
                  <a:schemeClr val="tx1"/>
                </a:solidFill>
                <a:latin typeface="Arial" panose="020B0604020202020204" pitchFamily="34" charset="0"/>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Shape 551">
            <a:extLst>
              <a:ext uri="{FF2B5EF4-FFF2-40B4-BE49-F238E27FC236}">
                <a16:creationId xmlns:a16="http://schemas.microsoft.com/office/drawing/2014/main" id="{910A63F6-DF98-174C-812E-7AF6C25F4E3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971550"/>
            <a:ext cx="8736013"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9697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Shape 563">
            <a:extLst>
              <a:ext uri="{FF2B5EF4-FFF2-40B4-BE49-F238E27FC236}">
                <a16:creationId xmlns:a16="http://schemas.microsoft.com/office/drawing/2014/main" id="{5FC43CA5-D626-6644-B5CC-98616743322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971550"/>
            <a:ext cx="8764588"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2624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EA44-6E45-404F-B80B-EDBA433F1188}"/>
              </a:ext>
            </a:extLst>
          </p:cNvPr>
          <p:cNvSpPr>
            <a:spLocks noGrp="1"/>
          </p:cNvSpPr>
          <p:nvPr>
            <p:ph type="title"/>
          </p:nvPr>
        </p:nvSpPr>
        <p:spPr/>
        <p:txBody>
          <a:bodyPr>
            <a:normAutofit fontScale="90000"/>
          </a:bodyPr>
          <a:lstStyle/>
          <a:p>
            <a:pPr>
              <a:defRPr/>
            </a:pPr>
            <a:r>
              <a:rPr lang="en-US" dirty="0"/>
              <a:t>Singularity: Unprivileged containers for HPC </a:t>
            </a:r>
          </a:p>
        </p:txBody>
      </p:sp>
      <p:sp>
        <p:nvSpPr>
          <p:cNvPr id="3" name="Content Placeholder 2">
            <a:extLst>
              <a:ext uri="{FF2B5EF4-FFF2-40B4-BE49-F238E27FC236}">
                <a16:creationId xmlns:a16="http://schemas.microsoft.com/office/drawing/2014/main" id="{C8B07F18-61F6-BB43-BC63-E3DF4A795740}"/>
              </a:ext>
            </a:extLst>
          </p:cNvPr>
          <p:cNvSpPr>
            <a:spLocks noGrp="1"/>
          </p:cNvSpPr>
          <p:nvPr>
            <p:ph idx="1"/>
          </p:nvPr>
        </p:nvSpPr>
        <p:spPr/>
        <p:txBody>
          <a:bodyPr/>
          <a:lstStyle/>
          <a:p>
            <a:pPr>
              <a:buFont typeface="Wingdings" charset="2"/>
              <a:buChar char=""/>
              <a:defRPr/>
            </a:pPr>
            <a:r>
              <a:rPr lang="en-US" b="1" dirty="0"/>
              <a:t>MPI testing (</a:t>
            </a:r>
            <a:r>
              <a:rPr lang="en-GB" dirty="0"/>
              <a:t>MSO4SC </a:t>
            </a:r>
            <a:r>
              <a:rPr lang="en-US" b="1" dirty="0"/>
              <a:t>):</a:t>
            </a:r>
          </a:p>
          <a:p>
            <a:pPr marL="0" indent="0">
              <a:buFont typeface="Wingdings" charset="2"/>
              <a:buNone/>
              <a:defRPr/>
            </a:pPr>
            <a:r>
              <a:rPr lang="en-US" dirty="0"/>
              <a:t>Architecture</a:t>
            </a:r>
          </a:p>
        </p:txBody>
      </p:sp>
      <p:pic>
        <p:nvPicPr>
          <p:cNvPr id="40963" name="Picture 3">
            <a:extLst>
              <a:ext uri="{FF2B5EF4-FFF2-40B4-BE49-F238E27FC236}">
                <a16:creationId xmlns:a16="http://schemas.microsoft.com/office/drawing/2014/main" id="{DA567CE4-8FD6-5940-BE27-6C5D6FFAE9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8075" y="2259013"/>
            <a:ext cx="4495800"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7478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00301-8D7B-284C-9EA5-0BCFE74F21F7}"/>
              </a:ext>
            </a:extLst>
          </p:cNvPr>
          <p:cNvSpPr>
            <a:spLocks noGrp="1"/>
          </p:cNvSpPr>
          <p:nvPr>
            <p:ph type="title"/>
          </p:nvPr>
        </p:nvSpPr>
        <p:spPr/>
        <p:txBody>
          <a:bodyPr>
            <a:normAutofit fontScale="90000"/>
          </a:bodyPr>
          <a:lstStyle/>
          <a:p>
            <a:pPr>
              <a:defRPr/>
            </a:pPr>
            <a:r>
              <a:rPr lang="en-US" dirty="0"/>
              <a:t>Singularity: Unprivileged containers for HPC </a:t>
            </a:r>
          </a:p>
        </p:txBody>
      </p:sp>
      <p:sp>
        <p:nvSpPr>
          <p:cNvPr id="43010" name="Content Placeholder 2">
            <a:extLst>
              <a:ext uri="{FF2B5EF4-FFF2-40B4-BE49-F238E27FC236}">
                <a16:creationId xmlns:a16="http://schemas.microsoft.com/office/drawing/2014/main" id="{DF1C0323-22FF-EC45-85D3-C4C9017AC3DC}"/>
              </a:ext>
            </a:extLst>
          </p:cNvPr>
          <p:cNvSpPr>
            <a:spLocks noGrp="1"/>
          </p:cNvSpPr>
          <p:nvPr>
            <p:ph idx="1"/>
          </p:nvPr>
        </p:nvSpPr>
        <p:spPr/>
        <p:txBody>
          <a:bodyPr/>
          <a:lstStyle/>
          <a:p>
            <a:r>
              <a:rPr lang="en-US" altLang="nb-NO" b="1">
                <a:ea typeface="ＭＳ Ｐゴシック" panose="020B0600070205080204" pitchFamily="34" charset="-128"/>
              </a:rPr>
              <a:t>MPI testing (</a:t>
            </a:r>
            <a:r>
              <a:rPr lang="en-GB" altLang="nb-NO">
                <a:ea typeface="ＭＳ Ｐゴシック" panose="020B0600070205080204" pitchFamily="34" charset="-128"/>
              </a:rPr>
              <a:t>MSO4SC </a:t>
            </a:r>
            <a:r>
              <a:rPr lang="en-US" altLang="nb-NO" b="1">
                <a:ea typeface="ＭＳ Ｐゴシック" panose="020B0600070205080204" pitchFamily="34" charset="-128"/>
              </a:rPr>
              <a:t>): </a:t>
            </a:r>
            <a:r>
              <a:rPr lang="en-US" altLang="nb-NO">
                <a:ea typeface="ＭＳ Ｐゴシック" panose="020B0600070205080204" pitchFamily="34" charset="-128"/>
              </a:rPr>
              <a:t>Feel++ Lid driven cavity 2D simulation benchmark</a:t>
            </a:r>
          </a:p>
        </p:txBody>
      </p:sp>
      <p:pic>
        <p:nvPicPr>
          <p:cNvPr id="43011" name="Picture 4">
            <a:extLst>
              <a:ext uri="{FF2B5EF4-FFF2-40B4-BE49-F238E27FC236}">
                <a16:creationId xmlns:a16="http://schemas.microsoft.com/office/drawing/2014/main" id="{561EFFED-1EA2-9441-A592-37FBC9CFCB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8063" y="3367088"/>
            <a:ext cx="6049962"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137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1B7E-5664-004E-B68E-A7B2F254A6D0}"/>
              </a:ext>
            </a:extLst>
          </p:cNvPr>
          <p:cNvSpPr>
            <a:spLocks noGrp="1"/>
          </p:cNvSpPr>
          <p:nvPr>
            <p:ph type="title"/>
          </p:nvPr>
        </p:nvSpPr>
        <p:spPr/>
        <p:txBody>
          <a:bodyPr>
            <a:normAutofit fontScale="90000"/>
          </a:bodyPr>
          <a:lstStyle/>
          <a:p>
            <a:pPr>
              <a:defRPr/>
            </a:pPr>
            <a:r>
              <a:rPr lang="en-US" dirty="0"/>
              <a:t>Singularity: Unprivileged containers for </a:t>
            </a:r>
            <a:r>
              <a:rPr lang="en-US"/>
              <a:t>HPC </a:t>
            </a:r>
            <a:endParaRPr lang="en-US" dirty="0"/>
          </a:p>
        </p:txBody>
      </p:sp>
      <p:sp>
        <p:nvSpPr>
          <p:cNvPr id="3" name="Content Placeholder 2">
            <a:extLst>
              <a:ext uri="{FF2B5EF4-FFF2-40B4-BE49-F238E27FC236}">
                <a16:creationId xmlns:a16="http://schemas.microsoft.com/office/drawing/2014/main" id="{A29DB279-4C66-2749-AE75-5B40766098CF}"/>
              </a:ext>
            </a:extLst>
          </p:cNvPr>
          <p:cNvSpPr>
            <a:spLocks noGrp="1"/>
          </p:cNvSpPr>
          <p:nvPr>
            <p:ph idx="1"/>
          </p:nvPr>
        </p:nvSpPr>
        <p:spPr>
          <a:xfrm>
            <a:off x="304800" y="1357313"/>
            <a:ext cx="8291513" cy="3081337"/>
          </a:xfrm>
        </p:spPr>
        <p:txBody>
          <a:bodyPr/>
          <a:lstStyle/>
          <a:p>
            <a:pPr>
              <a:buFont typeface="Wingdings" charset="2"/>
              <a:buChar char=""/>
              <a:defRPr/>
            </a:pPr>
            <a:r>
              <a:rPr lang="en-US" b="1" dirty="0"/>
              <a:t>MPI testing (</a:t>
            </a:r>
            <a:r>
              <a:rPr lang="en-GB" dirty="0"/>
              <a:t>CINECA</a:t>
            </a:r>
            <a:r>
              <a:rPr lang="en-US" b="1" dirty="0"/>
              <a:t>): </a:t>
            </a:r>
          </a:p>
          <a:p>
            <a:pPr marL="0" indent="0">
              <a:buFont typeface="Wingdings" charset="2"/>
              <a:buNone/>
              <a:defRPr/>
            </a:pPr>
            <a:r>
              <a:rPr lang="en-GB" dirty="0"/>
              <a:t>Quantum Espresso: 64 water molecules has been made 200 steps of a car-parrinello quantum dynamics. The version of Quantum Espresso used is 6.1.0, the version of openmpi is 2.1.1, and the compiler used for them and for the prerequisites libraries is gnu 4.8.2. </a:t>
            </a:r>
            <a:endParaRPr lang="en-US" dirty="0"/>
          </a:p>
        </p:txBody>
      </p:sp>
      <p:graphicFrame>
        <p:nvGraphicFramePr>
          <p:cNvPr id="4" name="Table 3">
            <a:extLst>
              <a:ext uri="{FF2B5EF4-FFF2-40B4-BE49-F238E27FC236}">
                <a16:creationId xmlns:a16="http://schemas.microsoft.com/office/drawing/2014/main" id="{DB1B628B-2649-CE49-B7C5-A08402AC6B71}"/>
              </a:ext>
            </a:extLst>
          </p:cNvPr>
          <p:cNvGraphicFramePr>
            <a:graphicFrameLocks noGrp="1"/>
          </p:cNvGraphicFramePr>
          <p:nvPr/>
        </p:nvGraphicFramePr>
        <p:xfrm>
          <a:off x="1984877" y="4263613"/>
          <a:ext cx="4931108" cy="1235492"/>
        </p:xfrm>
        <a:graphic>
          <a:graphicData uri="http://schemas.openxmlformats.org/drawingml/2006/table">
            <a:tbl>
              <a:tblPr firstRow="1">
                <a:tableStyleId>{3C2FFA5D-87B4-456A-9821-1D502468CF0F}</a:tableStyleId>
              </a:tblPr>
              <a:tblGrid>
                <a:gridCol w="1695323">
                  <a:extLst>
                    <a:ext uri="{9D8B030D-6E8A-4147-A177-3AD203B41FA5}">
                      <a16:colId xmlns:a16="http://schemas.microsoft.com/office/drawing/2014/main" val="20000"/>
                    </a:ext>
                  </a:extLst>
                </a:gridCol>
                <a:gridCol w="1573064">
                  <a:extLst>
                    <a:ext uri="{9D8B030D-6E8A-4147-A177-3AD203B41FA5}">
                      <a16:colId xmlns:a16="http://schemas.microsoft.com/office/drawing/2014/main" val="20001"/>
                    </a:ext>
                  </a:extLst>
                </a:gridCol>
                <a:gridCol w="1662721">
                  <a:extLst>
                    <a:ext uri="{9D8B030D-6E8A-4147-A177-3AD203B41FA5}">
                      <a16:colId xmlns:a16="http://schemas.microsoft.com/office/drawing/2014/main" val="20002"/>
                    </a:ext>
                  </a:extLst>
                </a:gridCol>
              </a:tblGrid>
              <a:tr h="751505">
                <a:tc>
                  <a:txBody>
                    <a:bodyPr/>
                    <a:lstStyle/>
                    <a:p>
                      <a:pPr algn="l">
                        <a:lnSpc>
                          <a:spcPct val="137000"/>
                        </a:lnSpc>
                        <a:spcAft>
                          <a:spcPts val="0"/>
                        </a:spcAft>
                      </a:pPr>
                      <a:r>
                        <a:rPr lang="en-GB" sz="1000" kern="150" dirty="0">
                          <a:effectLst/>
                        </a:rPr>
                        <a:t>Quantum Espresso version 6.1.0 + </a:t>
                      </a:r>
                      <a:r>
                        <a:rPr lang="en-GB" sz="1000" kern="150" dirty="0" err="1">
                          <a:effectLst/>
                        </a:rPr>
                        <a:t>Openmpi</a:t>
                      </a:r>
                      <a:r>
                        <a:rPr lang="en-GB" sz="1000" kern="150" dirty="0">
                          <a:effectLst/>
                        </a:rPr>
                        <a:t> 2.1.1 + gnu compiler</a:t>
                      </a:r>
                      <a:endParaRPr lang="en-GB" sz="1500" kern="150" dirty="0">
                        <a:effectLst/>
                        <a:latin typeface="Liberation Serif" charset="0"/>
                        <a:ea typeface="WenQuanYi Micro Hei" charset="0"/>
                        <a:cs typeface="Lohit Devanagari" charset="0"/>
                      </a:endParaRPr>
                    </a:p>
                  </a:txBody>
                  <a:tcPr marL="54307" marR="54307" marT="54307" marB="54307" anchor="ctr"/>
                </a:tc>
                <a:tc>
                  <a:txBody>
                    <a:bodyPr/>
                    <a:lstStyle/>
                    <a:p>
                      <a:pPr algn="ctr">
                        <a:lnSpc>
                          <a:spcPct val="120000"/>
                        </a:lnSpc>
                        <a:spcAft>
                          <a:spcPts val="0"/>
                        </a:spcAft>
                      </a:pPr>
                      <a:r>
                        <a:rPr lang="en-GB" sz="1000" kern="150">
                          <a:effectLst/>
                        </a:rPr>
                        <a:t>Inside Singularity Container</a:t>
                      </a:r>
                      <a:endParaRPr lang="en-GB" sz="1500" kern="150">
                        <a:effectLst/>
                        <a:latin typeface="Liberation Serif" charset="0"/>
                        <a:ea typeface="WenQuanYi Micro Hei" charset="0"/>
                        <a:cs typeface="Lohit Devanagari" charset="0"/>
                      </a:endParaRPr>
                    </a:p>
                  </a:txBody>
                  <a:tcPr marL="54307" marR="54307" marT="54307" marB="54307" anchor="ctr"/>
                </a:tc>
                <a:tc>
                  <a:txBody>
                    <a:bodyPr/>
                    <a:lstStyle/>
                    <a:p>
                      <a:pPr algn="ctr">
                        <a:lnSpc>
                          <a:spcPct val="120000"/>
                        </a:lnSpc>
                        <a:spcAft>
                          <a:spcPts val="0"/>
                        </a:spcAft>
                      </a:pPr>
                      <a:r>
                        <a:rPr lang="en-GB" sz="1000" kern="150">
                          <a:effectLst/>
                        </a:rPr>
                        <a:t>Bare Metal</a:t>
                      </a:r>
                      <a:endParaRPr lang="en-GB" sz="1500" kern="150">
                        <a:effectLst/>
                        <a:latin typeface="Liberation Serif" charset="0"/>
                        <a:ea typeface="WenQuanYi Micro Hei" charset="0"/>
                        <a:cs typeface="Lohit Devanagari" charset="0"/>
                      </a:endParaRPr>
                    </a:p>
                  </a:txBody>
                  <a:tcPr marL="54307" marR="54307" marT="54307" marB="54307" anchor="ctr"/>
                </a:tc>
                <a:extLst>
                  <a:ext uri="{0D108BD9-81ED-4DB2-BD59-A6C34878D82A}">
                    <a16:rowId xmlns:a16="http://schemas.microsoft.com/office/drawing/2014/main" val="10000"/>
                  </a:ext>
                </a:extLst>
              </a:tr>
              <a:tr h="483987">
                <a:tc>
                  <a:txBody>
                    <a:bodyPr/>
                    <a:lstStyle/>
                    <a:p>
                      <a:pPr algn="l">
                        <a:lnSpc>
                          <a:spcPct val="120000"/>
                        </a:lnSpc>
                        <a:spcAft>
                          <a:spcPts val="0"/>
                        </a:spcAft>
                      </a:pPr>
                      <a:r>
                        <a:rPr lang="en-GB" sz="1000" kern="150">
                          <a:effectLst/>
                        </a:rPr>
                        <a:t>1 GALILEO node,</a:t>
                      </a:r>
                      <a:endParaRPr lang="en-GB" sz="1500" kern="150">
                        <a:effectLst/>
                      </a:endParaRPr>
                    </a:p>
                    <a:p>
                      <a:pPr algn="l">
                        <a:lnSpc>
                          <a:spcPct val="120000"/>
                        </a:lnSpc>
                        <a:spcAft>
                          <a:spcPts val="0"/>
                        </a:spcAft>
                      </a:pPr>
                      <a:r>
                        <a:rPr lang="en-GB" sz="1000" kern="150">
                          <a:effectLst/>
                        </a:rPr>
                        <a:t>16 MPI processes</a:t>
                      </a:r>
                      <a:endParaRPr lang="en-GB" sz="1500" kern="150">
                        <a:effectLst/>
                        <a:latin typeface="Liberation Serif" charset="0"/>
                        <a:ea typeface="WenQuanYi Micro Hei" charset="0"/>
                        <a:cs typeface="Lohit Devanagari" charset="0"/>
                      </a:endParaRPr>
                    </a:p>
                  </a:txBody>
                  <a:tcPr marL="54307" marR="54307" marT="54307" marB="54307" anchor="ctr"/>
                </a:tc>
                <a:tc>
                  <a:txBody>
                    <a:bodyPr/>
                    <a:lstStyle/>
                    <a:p>
                      <a:pPr algn="ctr">
                        <a:lnSpc>
                          <a:spcPct val="120000"/>
                        </a:lnSpc>
                        <a:spcAft>
                          <a:spcPts val="0"/>
                        </a:spcAft>
                      </a:pPr>
                      <a:r>
                        <a:rPr lang="en-GB" sz="1000" kern="150">
                          <a:effectLst/>
                        </a:rPr>
                        <a:t>24m51.51s CPU 25m22.07s WALL</a:t>
                      </a:r>
                      <a:endParaRPr lang="en-GB" sz="1500" kern="150">
                        <a:effectLst/>
                        <a:latin typeface="Liberation Serif" charset="0"/>
                        <a:ea typeface="WenQuanYi Micro Hei" charset="0"/>
                        <a:cs typeface="Lohit Devanagari" charset="0"/>
                      </a:endParaRPr>
                    </a:p>
                  </a:txBody>
                  <a:tcPr marL="54307" marR="54307" marT="54307" marB="54307" anchor="ctr"/>
                </a:tc>
                <a:tc>
                  <a:txBody>
                    <a:bodyPr/>
                    <a:lstStyle/>
                    <a:p>
                      <a:pPr algn="ctr">
                        <a:lnSpc>
                          <a:spcPct val="120000"/>
                        </a:lnSpc>
                        <a:spcAft>
                          <a:spcPts val="0"/>
                        </a:spcAft>
                      </a:pPr>
                      <a:r>
                        <a:rPr lang="en-GB" sz="1000" kern="150" dirty="0">
                          <a:effectLst/>
                        </a:rPr>
                        <a:t>24m50.68s CPU</a:t>
                      </a:r>
                      <a:endParaRPr lang="en-GB" sz="1500" kern="150" dirty="0">
                        <a:effectLst/>
                      </a:endParaRPr>
                    </a:p>
                    <a:p>
                      <a:pPr algn="ctr">
                        <a:lnSpc>
                          <a:spcPct val="120000"/>
                        </a:lnSpc>
                        <a:spcAft>
                          <a:spcPts val="0"/>
                        </a:spcAft>
                      </a:pPr>
                      <a:r>
                        <a:rPr lang="en-GB" sz="1000" kern="150" dirty="0">
                          <a:effectLst/>
                        </a:rPr>
                        <a:t>25m22.14s WALL</a:t>
                      </a:r>
                      <a:endParaRPr lang="en-GB" sz="1500" kern="150" dirty="0">
                        <a:effectLst/>
                        <a:latin typeface="Liberation Serif" charset="0"/>
                        <a:ea typeface="WenQuanYi Micro Hei" charset="0"/>
                        <a:cs typeface="Lohit Devanagari" charset="0"/>
                      </a:endParaRPr>
                    </a:p>
                  </a:txBody>
                  <a:tcPr marL="54307" marR="54307" marT="54307" marB="54307"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09054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DFA4-469D-2049-A261-9C28CD0F542D}"/>
              </a:ext>
            </a:extLst>
          </p:cNvPr>
          <p:cNvSpPr>
            <a:spLocks noGrp="1"/>
          </p:cNvSpPr>
          <p:nvPr>
            <p:ph type="title"/>
          </p:nvPr>
        </p:nvSpPr>
        <p:spPr/>
        <p:txBody>
          <a:bodyPr>
            <a:normAutofit fontScale="90000"/>
          </a:bodyPr>
          <a:lstStyle/>
          <a:p>
            <a:pPr>
              <a:defRPr/>
            </a:pPr>
            <a:r>
              <a:rPr lang="en-US" dirty="0"/>
              <a:t>Shifter: Enabling </a:t>
            </a:r>
            <a:r>
              <a:rPr lang="en-US" dirty="0" err="1"/>
              <a:t>docker</a:t>
            </a:r>
            <a:r>
              <a:rPr lang="en-US" dirty="0"/>
              <a:t> containers for HPC</a:t>
            </a:r>
          </a:p>
        </p:txBody>
      </p:sp>
      <p:pic>
        <p:nvPicPr>
          <p:cNvPr id="47106" name="Content Placeholder 4">
            <a:extLst>
              <a:ext uri="{FF2B5EF4-FFF2-40B4-BE49-F238E27FC236}">
                <a16:creationId xmlns:a16="http://schemas.microsoft.com/office/drawing/2014/main" id="{989061A4-C363-DF4C-B690-F4EF0A31A0E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00200" y="1600200"/>
            <a:ext cx="6035675" cy="3598863"/>
          </a:xfrm>
        </p:spPr>
      </p:pic>
    </p:spTree>
    <p:extLst>
      <p:ext uri="{BB962C8B-B14F-4D97-AF65-F5344CB8AC3E}">
        <p14:creationId xmlns:p14="http://schemas.microsoft.com/office/powerpoint/2010/main" val="4270814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CBEF-F441-944E-8AFD-BF3BF54A429C}"/>
              </a:ext>
            </a:extLst>
          </p:cNvPr>
          <p:cNvSpPr>
            <a:spLocks noGrp="1"/>
          </p:cNvSpPr>
          <p:nvPr>
            <p:ph type="title"/>
          </p:nvPr>
        </p:nvSpPr>
        <p:spPr/>
        <p:txBody>
          <a:bodyPr>
            <a:normAutofit fontScale="90000"/>
          </a:bodyPr>
          <a:lstStyle/>
          <a:p>
            <a:pPr>
              <a:defRPr/>
            </a:pPr>
            <a:r>
              <a:rPr lang="en-US" dirty="0"/>
              <a:t>Shifter: Enabling </a:t>
            </a:r>
            <a:r>
              <a:rPr lang="en-US" dirty="0" err="1"/>
              <a:t>docker</a:t>
            </a:r>
            <a:r>
              <a:rPr lang="en-US" dirty="0"/>
              <a:t> containers for HPC</a:t>
            </a:r>
          </a:p>
        </p:txBody>
      </p:sp>
      <p:pic>
        <p:nvPicPr>
          <p:cNvPr id="49154" name="Content Placeholder 4">
            <a:extLst>
              <a:ext uri="{FF2B5EF4-FFF2-40B4-BE49-F238E27FC236}">
                <a16:creationId xmlns:a16="http://schemas.microsoft.com/office/drawing/2014/main" id="{4EDE1FB4-EC03-6546-9F82-3D783D3337A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b="10503"/>
          <a:stretch>
            <a:fillRect/>
          </a:stretch>
        </p:blipFill>
        <p:spPr>
          <a:xfrm>
            <a:off x="1295400" y="1219200"/>
            <a:ext cx="6188075" cy="4181475"/>
          </a:xfrm>
        </p:spPr>
      </p:pic>
    </p:spTree>
    <p:extLst>
      <p:ext uri="{BB962C8B-B14F-4D97-AF65-F5344CB8AC3E}">
        <p14:creationId xmlns:p14="http://schemas.microsoft.com/office/powerpoint/2010/main" val="1865182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8275-C9E4-DB4A-8276-55136C4CC07B}"/>
              </a:ext>
            </a:extLst>
          </p:cNvPr>
          <p:cNvSpPr>
            <a:spLocks noGrp="1"/>
          </p:cNvSpPr>
          <p:nvPr>
            <p:ph type="title"/>
          </p:nvPr>
        </p:nvSpPr>
        <p:spPr/>
        <p:txBody>
          <a:bodyPr>
            <a:normAutofit fontScale="90000"/>
          </a:bodyPr>
          <a:lstStyle/>
          <a:p>
            <a:pPr>
              <a:defRPr/>
            </a:pPr>
            <a:r>
              <a:rPr lang="en-US" dirty="0"/>
              <a:t>Shifter: Enabling </a:t>
            </a:r>
            <a:r>
              <a:rPr lang="en-US" dirty="0" err="1"/>
              <a:t>docker</a:t>
            </a:r>
            <a:r>
              <a:rPr lang="en-US" dirty="0"/>
              <a:t> containers for HPC</a:t>
            </a:r>
          </a:p>
        </p:txBody>
      </p:sp>
      <p:graphicFrame>
        <p:nvGraphicFramePr>
          <p:cNvPr id="7" name="Content Placeholder 6">
            <a:extLst>
              <a:ext uri="{FF2B5EF4-FFF2-40B4-BE49-F238E27FC236}">
                <a16:creationId xmlns:a16="http://schemas.microsoft.com/office/drawing/2014/main" id="{2402FBFB-9A89-B74D-BAF6-7B0D7646AC14}"/>
              </a:ext>
            </a:extLst>
          </p:cNvPr>
          <p:cNvGraphicFramePr>
            <a:graphicFrameLocks noGrp="1"/>
          </p:cNvGraphicFramePr>
          <p:nvPr>
            <p:ph idx="1"/>
          </p:nvPr>
        </p:nvGraphicFramePr>
        <p:xfrm>
          <a:off x="838200" y="1303338"/>
          <a:ext cx="7513638" cy="4336120"/>
        </p:xfrm>
        <a:graphic>
          <a:graphicData uri="http://schemas.openxmlformats.org/drawingml/2006/table">
            <a:tbl>
              <a:tblPr/>
              <a:tblGrid>
                <a:gridCol w="7513638">
                  <a:extLst>
                    <a:ext uri="{9D8B030D-6E8A-4147-A177-3AD203B41FA5}">
                      <a16:colId xmlns:a16="http://schemas.microsoft.com/office/drawing/2014/main" val="4024630677"/>
                    </a:ext>
                  </a:extLst>
                </a:gridCol>
              </a:tblGrid>
              <a:tr h="443890">
                <a:tc>
                  <a:txBody>
                    <a:bodyPr/>
                    <a:lstStyle>
                      <a:lvl1pPr>
                        <a:spcBef>
                          <a:spcPct val="20000"/>
                        </a:spcBef>
                        <a:buSzPct val="60000"/>
                        <a:buFont typeface="Wingdings" pitchFamily="2" charset="2"/>
                        <a:defRPr sz="24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defRPr sz="22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defRPr sz="20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defRPr>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defRPr>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nb-NO" sz="2400" b="1" i="0" u="none" strike="noStrike" cap="none" normalizeH="0" baseline="0">
                          <a:ln>
                            <a:noFill/>
                          </a:ln>
                          <a:solidFill>
                            <a:schemeClr val="tx1"/>
                          </a:solidFill>
                          <a:effectLst/>
                          <a:latin typeface="Calibri" panose="020F0502020204030204" pitchFamily="34" charset="0"/>
                          <a:ea typeface="ＭＳ Ｐゴシック" panose="020B0600070205080204" pitchFamily="34" charset="-128"/>
                        </a:rPr>
                        <a:t>Pull the image from docker hub</a:t>
                      </a:r>
                    </a:p>
                  </a:txBody>
                  <a:tcPr marL="78203" marR="78203" marT="39095" marB="390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8F7F3"/>
                    </a:solidFill>
                  </a:tcPr>
                </a:tc>
                <a:extLst>
                  <a:ext uri="{0D108BD9-81ED-4DB2-BD59-A6C34878D82A}">
                    <a16:rowId xmlns:a16="http://schemas.microsoft.com/office/drawing/2014/main" val="3796786057"/>
                  </a:ext>
                </a:extLst>
              </a:tr>
              <a:tr h="809590">
                <a:tc>
                  <a:txBody>
                    <a:bodyPr/>
                    <a:lstStyle>
                      <a:lvl1pPr>
                        <a:spcBef>
                          <a:spcPct val="20000"/>
                        </a:spcBef>
                        <a:buSzPct val="60000"/>
                        <a:buFont typeface="Wingdings" pitchFamily="2" charset="2"/>
                        <a:defRPr sz="24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defRPr sz="22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defRPr sz="20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defRPr>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defRPr>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nb-NO" sz="2400" b="0" i="0" u="none" strike="noStrike" cap="none" normalizeH="0" baseline="0">
                          <a:ln>
                            <a:noFill/>
                          </a:ln>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 module load shifter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nb-NO" sz="2400" b="0" i="0" u="none" strike="noStrike" cap="none" normalizeH="0" baseline="0">
                          <a:ln>
                            <a:noFill/>
                          </a:ln>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 shifter pull docker:&lt;image-name&gt;  </a:t>
                      </a:r>
                    </a:p>
                  </a:txBody>
                  <a:tcPr marL="78203" marR="78203" marT="39095" marB="390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extLst>
                  <a:ext uri="{0D108BD9-81ED-4DB2-BD59-A6C34878D82A}">
                    <a16:rowId xmlns:a16="http://schemas.microsoft.com/office/drawing/2014/main" val="1565029131"/>
                  </a:ext>
                </a:extLst>
              </a:tr>
              <a:tr h="443890">
                <a:tc>
                  <a:txBody>
                    <a:bodyPr/>
                    <a:lstStyle>
                      <a:lvl1pPr>
                        <a:spcBef>
                          <a:spcPct val="20000"/>
                        </a:spcBef>
                        <a:buSzPct val="60000"/>
                        <a:buFont typeface="Wingdings" pitchFamily="2" charset="2"/>
                        <a:defRPr sz="24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defRPr sz="22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defRPr sz="20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defRPr>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defRPr>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nb-NO" sz="24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In the Slurm script: Run the container</a:t>
                      </a:r>
                    </a:p>
                  </a:txBody>
                  <a:tcPr marL="78203" marR="78203" marT="39095" marB="390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2347040091"/>
                  </a:ext>
                </a:extLst>
              </a:tr>
              <a:tr h="2638092">
                <a:tc>
                  <a:txBody>
                    <a:bodyPr/>
                    <a:lstStyle>
                      <a:lvl1pPr>
                        <a:spcBef>
                          <a:spcPct val="20000"/>
                        </a:spcBef>
                        <a:buSzPct val="60000"/>
                        <a:buFont typeface="Wingdings" pitchFamily="2" charset="2"/>
                        <a:defRPr sz="24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defRPr sz="22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defRPr sz="20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defRPr>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defRPr>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defRPr>
                          <a:solidFill>
                            <a:srgbClr val="4A452A"/>
                          </a:solidFill>
                          <a:latin typeface="Myriad Pro" panose="020B0503030403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nb-NO" sz="2400" b="0" i="0" u="none" strike="noStrike" cap="none" normalizeH="0" baseline="0">
                          <a:ln>
                            <a:noFill/>
                          </a:ln>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#!/bin/bash</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nb-NO" sz="2400" b="0" i="0" u="none" strike="noStrike" cap="none" normalizeH="0" baseline="0">
                          <a:ln>
                            <a:noFill/>
                          </a:ln>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#SBATCH --image=docker:&lt;image-name&gt;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nb-NO" sz="2400" b="0" i="0" u="none" strike="noStrike" cap="none" normalizeH="0" baseline="0">
                          <a:ln>
                            <a:noFill/>
                          </a:ln>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#SBATCH --nodes=1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nb-NO" sz="2400" b="0" i="0" u="none" strike="noStrike" cap="none" normalizeH="0" baseline="0">
                          <a:ln>
                            <a:noFill/>
                          </a:ln>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#SBATCH --partition=regular</a:t>
                      </a:r>
                    </a:p>
                    <a:p>
                      <a:pPr marL="0" marR="0" lvl="0" indent="0" algn="l" defTabSz="914400" rtl="0" eaLnBrk="1" fontAlgn="base" latinLnBrk="0" hangingPunct="1">
                        <a:lnSpc>
                          <a:spcPct val="100000"/>
                        </a:lnSpc>
                        <a:spcBef>
                          <a:spcPct val="0"/>
                        </a:spcBef>
                        <a:spcAft>
                          <a:spcPct val="0"/>
                        </a:spcAft>
                        <a:buClrTx/>
                        <a:buSzTx/>
                        <a:buFontTx/>
                        <a:buNone/>
                        <a:tabLst/>
                      </a:pPr>
                      <a:r>
                        <a:rPr kumimoji="0" lang="sk-SK" altLang="nb-NO" sz="24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sk-SK" altLang="nb-NO" sz="2400" b="0" i="0" u="none" strike="noStrike" cap="none" normalizeH="0" baseline="0">
                          <a:ln>
                            <a:noFill/>
                          </a:ln>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module load shifter</a:t>
                      </a:r>
                    </a:p>
                    <a:p>
                      <a:pPr marL="0" marR="0" lvl="0" indent="0" algn="l" defTabSz="914400" rtl="0" eaLnBrk="1" fontAlgn="base" latinLnBrk="0" hangingPunct="1">
                        <a:lnSpc>
                          <a:spcPct val="100000"/>
                        </a:lnSpc>
                        <a:spcBef>
                          <a:spcPct val="0"/>
                        </a:spcBef>
                        <a:spcAft>
                          <a:spcPct val="0"/>
                        </a:spcAft>
                        <a:buClrTx/>
                        <a:buSzTx/>
                        <a:buFontTx/>
                        <a:buNone/>
                        <a:tabLst/>
                      </a:pPr>
                      <a:r>
                        <a:rPr kumimoji="0" lang="sk-SK" altLang="nb-NO" sz="2400" b="0" i="0" u="none" strike="noStrike" cap="none" normalizeH="0" baseline="0">
                          <a:ln>
                            <a:noFill/>
                          </a:ln>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srun -n 32 shifter &lt;command&gt;</a:t>
                      </a:r>
                      <a:endParaRPr kumimoji="0" lang="en-US" altLang="nb-NO" sz="2400" b="0" i="0" u="none" strike="noStrike" cap="none" normalizeH="0" baseline="0">
                        <a:ln>
                          <a:noFill/>
                        </a:ln>
                        <a:solidFill>
                          <a:srgbClr val="000000"/>
                        </a:solidFill>
                        <a:effectLst/>
                        <a:latin typeface="Courier New" panose="02070309020205020404" pitchFamily="49" charset="0"/>
                        <a:ea typeface="Courier New" panose="02070309020205020404" pitchFamily="49" charset="0"/>
                        <a:cs typeface="Courier New" panose="02070309020205020404" pitchFamily="49" charset="0"/>
                      </a:endParaRPr>
                    </a:p>
                  </a:txBody>
                  <a:tcPr marL="78203" marR="78203" marT="39095" marB="390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extLst>
                  <a:ext uri="{0D108BD9-81ED-4DB2-BD59-A6C34878D82A}">
                    <a16:rowId xmlns:a16="http://schemas.microsoft.com/office/drawing/2014/main" val="1036213267"/>
                  </a:ext>
                </a:extLst>
              </a:tr>
            </a:tbl>
          </a:graphicData>
        </a:graphic>
      </p:graphicFrame>
    </p:spTree>
    <p:extLst>
      <p:ext uri="{BB962C8B-B14F-4D97-AF65-F5344CB8AC3E}">
        <p14:creationId xmlns:p14="http://schemas.microsoft.com/office/powerpoint/2010/main" val="1006374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Picture 5">
            <a:extLst>
              <a:ext uri="{FF2B5EF4-FFF2-40B4-BE49-F238E27FC236}">
                <a16:creationId xmlns:a16="http://schemas.microsoft.com/office/drawing/2014/main" id="{F3F591D5-4D8B-A442-B06C-D674B99130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1">
            <a:extLst>
              <a:ext uri="{FF2B5EF4-FFF2-40B4-BE49-F238E27FC236}">
                <a16:creationId xmlns:a16="http://schemas.microsoft.com/office/drawing/2014/main" id="{79DDD0C8-9359-784D-991C-F0486AB461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57275"/>
            <a:ext cx="91440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E6B3-1883-7441-A103-908E35BC8329}"/>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Application-Server</a:t>
            </a:r>
          </a:p>
        </p:txBody>
      </p:sp>
      <p:pic>
        <p:nvPicPr>
          <p:cNvPr id="12290" name="Picture 5" descr="Screen Shot 2015-11-26 at 12.23.18.png">
            <a:extLst>
              <a:ext uri="{FF2B5EF4-FFF2-40B4-BE49-F238E27FC236}">
                <a16:creationId xmlns:a16="http://schemas.microsoft.com/office/drawing/2014/main" id="{9E3934AC-D410-B042-BC61-DA24E8A9BB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295400"/>
            <a:ext cx="601186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3">
            <a:extLst>
              <a:ext uri="{FF2B5EF4-FFF2-40B4-BE49-F238E27FC236}">
                <a16:creationId xmlns:a16="http://schemas.microsoft.com/office/drawing/2014/main" id="{B5B7FE35-1CD4-E24A-A78C-CE6021F5BC55}"/>
              </a:ext>
            </a:extLst>
          </p:cNvPr>
          <p:cNvSpPr txBox="1">
            <a:spLocks/>
          </p:cNvSpPr>
          <p:nvPr/>
        </p:nvSpPr>
        <p:spPr bwMode="auto">
          <a:xfrm>
            <a:off x="228600" y="1219200"/>
            <a:ext cx="4267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nSpc>
                <a:spcPct val="90000"/>
              </a:lnSpc>
            </a:pPr>
            <a:r>
              <a:rPr lang="en-AU" altLang="en-US" sz="2400"/>
              <a:t>Slow deployment</a:t>
            </a:r>
          </a:p>
          <a:p>
            <a:pPr>
              <a:lnSpc>
                <a:spcPct val="90000"/>
              </a:lnSpc>
            </a:pPr>
            <a:r>
              <a:rPr lang="en-AU" altLang="en-US" sz="2400"/>
              <a:t>Huge cost</a:t>
            </a:r>
          </a:p>
          <a:p>
            <a:pPr>
              <a:lnSpc>
                <a:spcPct val="90000"/>
              </a:lnSpc>
            </a:pPr>
            <a:r>
              <a:rPr lang="en-AU" altLang="en-US" sz="2400"/>
              <a:t>Wasted resources</a:t>
            </a:r>
          </a:p>
          <a:p>
            <a:pPr>
              <a:lnSpc>
                <a:spcPct val="90000"/>
              </a:lnSpc>
            </a:pPr>
            <a:r>
              <a:rPr lang="en-AU" altLang="en-US" sz="2400"/>
              <a:t>Difficult to Scale</a:t>
            </a:r>
          </a:p>
          <a:p>
            <a:pPr>
              <a:lnSpc>
                <a:spcPct val="90000"/>
              </a:lnSpc>
            </a:pPr>
            <a:r>
              <a:rPr lang="en-AU" altLang="en-US" sz="2400"/>
              <a:t>Difficult to Migrate</a:t>
            </a:r>
          </a:p>
          <a:p>
            <a:pPr>
              <a:lnSpc>
                <a:spcPct val="90000"/>
              </a:lnSpc>
              <a:buFont typeface="Wingdings" pitchFamily="2" charset="2"/>
              <a:buNone/>
            </a:pPr>
            <a:endParaRPr lang="en-AU" altLang="en-US" sz="24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Picture 1">
            <a:extLst>
              <a:ext uri="{FF2B5EF4-FFF2-40B4-BE49-F238E27FC236}">
                <a16:creationId xmlns:a16="http://schemas.microsoft.com/office/drawing/2014/main" id="{921C94CD-8395-B943-92CD-DDF2672A11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52488"/>
            <a:ext cx="91440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1">
            <a:extLst>
              <a:ext uri="{FF2B5EF4-FFF2-40B4-BE49-F238E27FC236}">
                <a16:creationId xmlns:a16="http://schemas.microsoft.com/office/drawing/2014/main" id="{29F27C5D-4015-3E4E-8A62-0B88022062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62013"/>
            <a:ext cx="914400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1">
            <a:extLst>
              <a:ext uri="{FF2B5EF4-FFF2-40B4-BE49-F238E27FC236}">
                <a16:creationId xmlns:a16="http://schemas.microsoft.com/office/drawing/2014/main" id="{5D3307F7-0FB9-4B4A-BCD9-F90F6AF401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58838"/>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1">
            <a:extLst>
              <a:ext uri="{FF2B5EF4-FFF2-40B4-BE49-F238E27FC236}">
                <a16:creationId xmlns:a16="http://schemas.microsoft.com/office/drawing/2014/main" id="{76370CF5-B53A-4F48-ABFE-0E9192B567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68363"/>
            <a:ext cx="91440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0337-1B6E-D44D-AC88-5C66C4F8FA8E}"/>
              </a:ext>
            </a:extLst>
          </p:cNvPr>
          <p:cNvSpPr>
            <a:spLocks noGrp="1"/>
          </p:cNvSpPr>
          <p:nvPr>
            <p:ph type="title"/>
          </p:nvPr>
        </p:nvSpPr>
        <p:spPr/>
        <p:txBody>
          <a:bodyPr wrap="square" numCol="1" anchorCtr="0" compatLnSpc="1">
            <a:prstTxWarp prst="textNoShape">
              <a:avLst/>
            </a:prstTxWarp>
          </a:bodyPr>
          <a:lstStyle/>
          <a:p>
            <a:pPr>
              <a:defRPr/>
            </a:pPr>
            <a:r>
              <a:rPr lang="en-US" altLang="en-US">
                <a:effectLst>
                  <a:outerShdw blurRad="38100" dist="38100" dir="2700000" algn="tl">
                    <a:srgbClr val="C0C0C0"/>
                  </a:outerShdw>
                </a:effectLst>
                <a:latin typeface="Myriad Pro Light" charset="0"/>
                <a:ea typeface="ＭＳ Ｐゴシック" charset="-128"/>
              </a:rPr>
              <a:t>VMs</a:t>
            </a:r>
          </a:p>
        </p:txBody>
      </p:sp>
      <p:sp>
        <p:nvSpPr>
          <p:cNvPr id="13314" name="Rectangle 3">
            <a:extLst>
              <a:ext uri="{FF2B5EF4-FFF2-40B4-BE49-F238E27FC236}">
                <a16:creationId xmlns:a16="http://schemas.microsoft.com/office/drawing/2014/main" id="{ECA18C98-E7E9-E447-8E22-DD38985C6F2B}"/>
              </a:ext>
            </a:extLst>
          </p:cNvPr>
          <p:cNvSpPr txBox="1">
            <a:spLocks/>
          </p:cNvSpPr>
          <p:nvPr/>
        </p:nvSpPr>
        <p:spPr bwMode="auto">
          <a:xfrm>
            <a:off x="228600" y="1219200"/>
            <a:ext cx="3505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60000"/>
              <a:buFont typeface="Wingdings" pitchFamily="2" charset="2"/>
              <a:buChar char=""/>
              <a:defRPr sz="2800">
                <a:solidFill>
                  <a:srgbClr val="4A452A"/>
                </a:solidFill>
                <a:latin typeface="Myriad Pro" panose="020B0503030403020204" pitchFamily="34" charset="0"/>
                <a:ea typeface="ＭＳ Ｐゴシック" panose="020B0600070205080204" pitchFamily="34" charset="-128"/>
              </a:defRPr>
            </a:lvl1pPr>
            <a:lvl2pPr marL="742950" indent="-285750">
              <a:spcBef>
                <a:spcPct val="20000"/>
              </a:spcBef>
              <a:buSzPct val="60000"/>
              <a:buFont typeface="Wingdings" pitchFamily="2" charset="2"/>
              <a:buChar char=""/>
              <a:defRPr sz="2600">
                <a:solidFill>
                  <a:srgbClr val="4A452A"/>
                </a:solidFill>
                <a:latin typeface="Myriad Pro" panose="020B0503030403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A452A"/>
                </a:solidFill>
                <a:latin typeface="Myriad Pro" panose="020B0503030403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rgbClr val="4A452A"/>
                </a:solidFill>
                <a:latin typeface="Myriad Pro" panose="020B0503030403020204" pitchFamily="34" charset="0"/>
                <a:ea typeface="ＭＳ Ｐゴシック" panose="020B0600070205080204" pitchFamily="34" charset="-128"/>
              </a:defRPr>
            </a:lvl4pPr>
            <a:lvl5pPr marL="2057400" indent="-228600">
              <a:spcBef>
                <a:spcPct val="20000"/>
              </a:spcBef>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Wingdings" pitchFamily="2" charset="2"/>
              <a:buChar char="§"/>
              <a:defRPr sz="2000">
                <a:solidFill>
                  <a:srgbClr val="4A452A"/>
                </a:solidFill>
                <a:latin typeface="Myriad Pro" panose="020B0503030403020204" pitchFamily="34" charset="0"/>
                <a:ea typeface="ＭＳ Ｐゴシック" panose="020B0600070205080204" pitchFamily="34" charset="-128"/>
              </a:defRPr>
            </a:lvl9pPr>
          </a:lstStyle>
          <a:p>
            <a:pPr>
              <a:lnSpc>
                <a:spcPct val="90000"/>
              </a:lnSpc>
              <a:buFont typeface="Wingdings" pitchFamily="2" charset="2"/>
              <a:buNone/>
            </a:pPr>
            <a:r>
              <a:rPr lang="en-AU" altLang="en-US" sz="2400"/>
              <a:t>Benefits</a:t>
            </a:r>
          </a:p>
          <a:p>
            <a:pPr>
              <a:lnSpc>
                <a:spcPct val="90000"/>
              </a:lnSpc>
            </a:pPr>
            <a:r>
              <a:rPr lang="en-AU" altLang="en-US" sz="2400"/>
              <a:t>Better resource pooling</a:t>
            </a:r>
          </a:p>
          <a:p>
            <a:pPr>
              <a:lnSpc>
                <a:spcPct val="90000"/>
              </a:lnSpc>
            </a:pPr>
            <a:r>
              <a:rPr lang="en-AU" altLang="en-US" sz="2400"/>
              <a:t>Easier to scale</a:t>
            </a:r>
          </a:p>
          <a:p>
            <a:pPr>
              <a:lnSpc>
                <a:spcPct val="90000"/>
              </a:lnSpc>
            </a:pPr>
            <a:r>
              <a:rPr lang="en-AU" altLang="en-US" sz="2400"/>
              <a:t>VM’s on the cloud.</a:t>
            </a:r>
          </a:p>
          <a:p>
            <a:pPr>
              <a:lnSpc>
                <a:spcPct val="90000"/>
              </a:lnSpc>
            </a:pPr>
            <a:endParaRPr lang="en-AU" altLang="en-US" sz="2400"/>
          </a:p>
          <a:p>
            <a:pPr>
              <a:lnSpc>
                <a:spcPct val="90000"/>
              </a:lnSpc>
              <a:buFont typeface="Wingdings" pitchFamily="2" charset="2"/>
              <a:buNone/>
            </a:pPr>
            <a:r>
              <a:rPr lang="en-AU" altLang="en-US" sz="2400"/>
              <a:t>Limitations</a:t>
            </a:r>
          </a:p>
          <a:p>
            <a:pPr>
              <a:lnSpc>
                <a:spcPct val="90000"/>
              </a:lnSpc>
            </a:pPr>
            <a:r>
              <a:rPr lang="en-AU" altLang="en-US" sz="2400"/>
              <a:t>Dedicated resources for each VM (more VM = more resources).</a:t>
            </a:r>
          </a:p>
          <a:p>
            <a:pPr>
              <a:lnSpc>
                <a:spcPct val="90000"/>
              </a:lnSpc>
            </a:pPr>
            <a:r>
              <a:rPr lang="en-AU" altLang="en-US" sz="2400"/>
              <a:t>Guest VM = Wasted resources.</a:t>
            </a:r>
          </a:p>
          <a:p>
            <a:pPr>
              <a:lnSpc>
                <a:spcPct val="90000"/>
              </a:lnSpc>
              <a:buFont typeface="Wingdings" pitchFamily="2" charset="2"/>
              <a:buNone/>
            </a:pPr>
            <a:endParaRPr lang="en-AU" altLang="en-US" sz="2400"/>
          </a:p>
        </p:txBody>
      </p:sp>
      <p:pic>
        <p:nvPicPr>
          <p:cNvPr id="13315" name="Picture 2" descr="Screen Shot 2015-11-26 at 12.24.28.png">
            <a:extLst>
              <a:ext uri="{FF2B5EF4-FFF2-40B4-BE49-F238E27FC236}">
                <a16:creationId xmlns:a16="http://schemas.microsoft.com/office/drawing/2014/main" id="{CD57DCA8-2463-684C-A46C-9064177E9FCE}"/>
              </a:ext>
            </a:extLst>
          </p:cNvPr>
          <p:cNvPicPr>
            <a:picLocks noChangeAspect="1"/>
          </p:cNvPicPr>
          <p:nvPr/>
        </p:nvPicPr>
        <p:blipFill>
          <a:blip r:embed="rId2">
            <a:extLst>
              <a:ext uri="{28A0092B-C50C-407E-A947-70E740481C1C}">
                <a14:useLocalDpi xmlns:a14="http://schemas.microsoft.com/office/drawing/2010/main" val="0"/>
              </a:ext>
            </a:extLst>
          </a:blip>
          <a:srcRect r="5296"/>
          <a:stretch>
            <a:fillRect/>
          </a:stretch>
        </p:blipFill>
        <p:spPr bwMode="auto">
          <a:xfrm>
            <a:off x="3657600" y="1143000"/>
            <a:ext cx="5424488"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176958</TotalTime>
  <Words>2266</Words>
  <Application>Microsoft Macintosh PowerPoint</Application>
  <PresentationFormat>On-screen Show (4:3)</PresentationFormat>
  <Paragraphs>535</Paragraphs>
  <Slides>83</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Arial</vt:lpstr>
      <vt:lpstr>Calibri</vt:lpstr>
      <vt:lpstr>Comic Sans MS</vt:lpstr>
      <vt:lpstr>Courier New</vt:lpstr>
      <vt:lpstr>Liberation Serif</vt:lpstr>
      <vt:lpstr>Marlett</vt:lpstr>
      <vt:lpstr>Myriad Pro</vt:lpstr>
      <vt:lpstr>Myriad Pro Light</vt:lpstr>
      <vt:lpstr>Wingdings</vt:lpstr>
      <vt:lpstr>Custom Design</vt:lpstr>
      <vt:lpstr>Containers A DevOps love story </vt:lpstr>
      <vt:lpstr>Agenda (original)</vt:lpstr>
      <vt:lpstr>DevOps</vt:lpstr>
      <vt:lpstr>DevOps</vt:lpstr>
      <vt:lpstr>DevOps</vt:lpstr>
      <vt:lpstr>PowerPoint Presentation</vt:lpstr>
      <vt:lpstr>Docker</vt:lpstr>
      <vt:lpstr>Application-Server</vt:lpstr>
      <vt:lpstr>VMs</vt:lpstr>
      <vt:lpstr>Containers</vt:lpstr>
      <vt:lpstr>Docker</vt:lpstr>
      <vt:lpstr>Docker Layers</vt:lpstr>
      <vt:lpstr>Images and Layers</vt:lpstr>
      <vt:lpstr>Containers</vt:lpstr>
      <vt:lpstr>PowerPoint Presentation</vt:lpstr>
      <vt:lpstr>HTCondor VM and Docker universes</vt:lpstr>
      <vt:lpstr>HTCondor VM and Docker universes</vt:lpstr>
      <vt:lpstr>HTCondor VM and Docker universes</vt:lpstr>
      <vt:lpstr>Socker: Secure Docker containers on HPC and MTC </vt:lpstr>
      <vt:lpstr>Galaxy: HPC portal for container tools</vt:lpstr>
      <vt:lpstr>Galaxy: HPC portal for container tools</vt:lpstr>
      <vt:lpstr>PowerPoint Presentation</vt:lpstr>
      <vt:lpstr>PowerPoint Presentation</vt:lpstr>
      <vt:lpstr>PowerPoint Presentation</vt:lpstr>
      <vt:lpstr>PowerPoint Presentation</vt:lpstr>
      <vt:lpstr>PowerPoint Presentation</vt:lpstr>
      <vt:lpstr>Building a Docker Image</vt:lpstr>
      <vt:lpstr>PowerPoint Presentation</vt:lpstr>
      <vt:lpstr>Interactive building Example: curl &amp; vim</vt:lpstr>
      <vt:lpstr>Interactive building Example: Bowtie2 </vt:lpstr>
      <vt:lpstr>Building a Docker Image from a Dockerfile</vt:lpstr>
      <vt:lpstr>Dockerfile Example: curl &amp; vim</vt:lpstr>
      <vt:lpstr>Dockerfile Example: curl &amp; vim</vt:lpstr>
      <vt:lpstr>Dockerfile Example: Bowtie2</vt:lpstr>
      <vt:lpstr>PowerPoint Presentation</vt:lpstr>
      <vt:lpstr>Inspect containers</vt:lpstr>
      <vt:lpstr>Containers</vt:lpstr>
      <vt:lpstr>Containers</vt:lpstr>
      <vt:lpstr>Containers</vt:lpstr>
      <vt:lpstr>Volumes</vt:lpstr>
      <vt:lpstr>Security</vt:lpstr>
      <vt:lpstr>Docker Run Platforms</vt:lpstr>
      <vt:lpstr>Docker Ecosystem</vt:lpstr>
      <vt:lpstr>Docker Ecosystem</vt:lpstr>
      <vt:lpstr>PowerPoint Presentation</vt:lpstr>
      <vt:lpstr>PowerPoint Presentation</vt:lpstr>
      <vt:lpstr>Getting Condor</vt:lpstr>
      <vt:lpstr>Condor Releases</vt:lpstr>
      <vt:lpstr>Definitions</vt:lpstr>
      <vt:lpstr>Job</vt:lpstr>
      <vt:lpstr>Machine</vt:lpstr>
      <vt:lpstr>Matchmaking</vt:lpstr>
      <vt:lpstr>Getting Started: Submitting Jobs to Condor</vt:lpstr>
      <vt:lpstr>Choose the “Universe”</vt:lpstr>
      <vt:lpstr>The Architecture</vt:lpstr>
      <vt:lpstr>Job script</vt:lpstr>
      <vt:lpstr>Submitting The Job</vt:lpstr>
      <vt:lpstr>PowerPoint Presentation</vt:lpstr>
      <vt:lpstr>Day 2</vt:lpstr>
      <vt:lpstr>EOSC-Hub</vt:lpstr>
      <vt:lpstr>EOSC-Hub T6.6 – Sensitive Data</vt:lpstr>
      <vt:lpstr>NeIC Tryggve</vt:lpstr>
      <vt:lpstr>NeIC Tryggve</vt:lpstr>
      <vt:lpstr>PowerPoint Presentation</vt:lpstr>
      <vt:lpstr>PowerPoint Presentation</vt:lpstr>
      <vt:lpstr>Singularity: Unprivileged containers for HPC </vt:lpstr>
      <vt:lpstr>Singularity: Unprivileged containers for HPC </vt:lpstr>
      <vt:lpstr>PowerPoint Presentation</vt:lpstr>
      <vt:lpstr>PowerPoint Presentation</vt:lpstr>
      <vt:lpstr>PowerPoint Presentation</vt:lpstr>
      <vt:lpstr>PowerPoint Presentation</vt:lpstr>
      <vt:lpstr>Singularity: Unprivileged containers for HPC </vt:lpstr>
      <vt:lpstr>Singularity: Unprivileged containers for HPC </vt:lpstr>
      <vt:lpstr>Singularity: Unprivileged containers for HPC </vt:lpstr>
      <vt:lpstr>Shifter: Enabling docker containers for HPC</vt:lpstr>
      <vt:lpstr>Shifter: Enabling docker containers for HPC</vt:lpstr>
      <vt:lpstr>Shifter: Enabling docker containers for HPC</vt:lpstr>
      <vt:lpstr>PowerPoint Presentation</vt:lpstr>
      <vt:lpstr>PowerPoint Presentation</vt:lpstr>
      <vt:lpstr>PowerPoint Presentation</vt:lpstr>
      <vt:lpstr>PowerPoint Presentation</vt:lpstr>
      <vt:lpstr>PowerPoint Presentation</vt:lpstr>
      <vt:lpstr>PowerPoint Presentation</vt:lpstr>
    </vt:vector>
  </TitlesOfParts>
  <Manager/>
  <Company>Cybersoft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subject/>
  <dc:creator>Student</dc:creator>
  <cp:keywords/>
  <dc:description/>
  <cp:lastModifiedBy>Microsoft Office User</cp:lastModifiedBy>
  <cp:revision>1714</cp:revision>
  <cp:lastPrinted>1601-01-01T00:00:00Z</cp:lastPrinted>
  <dcterms:created xsi:type="dcterms:W3CDTF">2004-05-09T03:33:39Z</dcterms:created>
  <dcterms:modified xsi:type="dcterms:W3CDTF">2019-05-16T06:50:04Z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0</vt:i4>
  </property>
</Properties>
</file>